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2" r:id="rId16"/>
    <p:sldId id="281" r:id="rId17"/>
    <p:sldId id="283" r:id="rId18"/>
    <p:sldId id="284" r:id="rId19"/>
    <p:sldId id="286" r:id="rId20"/>
    <p:sldId id="285" r:id="rId21"/>
    <p:sldId id="287" r:id="rId22"/>
    <p:sldId id="288" r:id="rId23"/>
    <p:sldId id="289" r:id="rId24"/>
    <p:sldId id="258" r:id="rId25"/>
    <p:sldId id="290" r:id="rId26"/>
    <p:sldId id="291" r:id="rId27"/>
    <p:sldId id="304" r:id="rId28"/>
    <p:sldId id="292" r:id="rId29"/>
    <p:sldId id="293" r:id="rId30"/>
    <p:sldId id="295" r:id="rId31"/>
    <p:sldId id="296" r:id="rId32"/>
    <p:sldId id="297" r:id="rId33"/>
    <p:sldId id="298" r:id="rId34"/>
    <p:sldId id="299" r:id="rId35"/>
    <p:sldId id="300" r:id="rId36"/>
    <p:sldId id="301" r:id="rId37"/>
    <p:sldId id="302" r:id="rId38"/>
    <p:sldId id="303" r:id="rId39"/>
    <p:sldId id="268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FFFFCC"/>
    <a:srgbClr val="D0EAEB"/>
    <a:srgbClr val="CC00CC"/>
    <a:srgbClr val="2F2637"/>
    <a:srgbClr val="2625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0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4908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955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419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ACCB9ECF-13DC-4A25-803F-C42649413067}" type="datetime1">
              <a:rPr lang="zh-CN" altLang="en-US"/>
              <a:pPr/>
              <a:t>2016/7/8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52747C11-BC9C-45BB-94E5-06F473ACD11C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8467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917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2066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997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88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493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842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268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0C0350-46C5-4ECC-A57F-84941C24BADA}" type="datetimeFigureOut">
              <a:rPr lang="zh-CN" altLang="en-US" smtClean="0"/>
              <a:pPr/>
              <a:t>2016/7/8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634CA1-B72E-4DEE-9B59-8F8B00FAA8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239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578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Group 90"/>
          <p:cNvGrpSpPr>
            <a:grpSpLocks/>
          </p:cNvGrpSpPr>
          <p:nvPr/>
        </p:nvGrpSpPr>
        <p:grpSpPr bwMode="auto">
          <a:xfrm>
            <a:off x="11855450" y="1308100"/>
            <a:ext cx="287338" cy="287338"/>
            <a:chOff x="0" y="0"/>
            <a:chExt cx="1900" cy="1900"/>
          </a:xfrm>
        </p:grpSpPr>
        <p:sp>
          <p:nvSpPr>
            <p:cNvPr id="3075" name="AutoShape 91"/>
            <p:cNvSpPr>
              <a:spLocks noChangeArrowheads="1"/>
            </p:cNvSpPr>
            <p:nvPr/>
          </p:nvSpPr>
          <p:spPr bwMode="auto">
            <a:xfrm rot="3419877">
              <a:off x="0" y="0"/>
              <a:ext cx="1900" cy="1900"/>
            </a:xfrm>
            <a:prstGeom prst="star4">
              <a:avLst>
                <a:gd name="adj" fmla="val 17606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3076" name="AutoShape 92"/>
            <p:cNvSpPr>
              <a:spLocks noChangeArrowheads="1"/>
            </p:cNvSpPr>
            <p:nvPr/>
          </p:nvSpPr>
          <p:spPr bwMode="auto">
            <a:xfrm rot="900000">
              <a:off x="0" y="0"/>
              <a:ext cx="1851" cy="1851"/>
            </a:xfrm>
            <a:prstGeom prst="star4">
              <a:avLst>
                <a:gd name="adj" fmla="val 14370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sp>
        <p:nvSpPr>
          <p:cNvPr id="3077" name="Oval 93"/>
          <p:cNvSpPr>
            <a:spLocks noChangeArrowheads="1"/>
          </p:cNvSpPr>
          <p:nvPr/>
        </p:nvSpPr>
        <p:spPr bwMode="auto">
          <a:xfrm rot="3518666">
            <a:off x="12599988" y="-2317750"/>
            <a:ext cx="49212" cy="1344612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F2F4E0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zh-CN" altLang="zh-CN" sz="2400"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078" name="Oval 94"/>
          <p:cNvSpPr>
            <a:spLocks noChangeArrowheads="1"/>
          </p:cNvSpPr>
          <p:nvPr/>
        </p:nvSpPr>
        <p:spPr bwMode="auto">
          <a:xfrm rot="3518666">
            <a:off x="14183519" y="-2029619"/>
            <a:ext cx="47625" cy="1344613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F2F4E0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zh-CN" altLang="zh-CN" sz="2400"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079" name="Oval 95"/>
          <p:cNvSpPr>
            <a:spLocks noChangeArrowheads="1"/>
          </p:cNvSpPr>
          <p:nvPr/>
        </p:nvSpPr>
        <p:spPr bwMode="auto">
          <a:xfrm rot="3248372">
            <a:off x="14016038" y="779462"/>
            <a:ext cx="95250" cy="1343025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F2F4E0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zh-CN" altLang="zh-CN" sz="2400"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080" name="Oval 96"/>
          <p:cNvSpPr>
            <a:spLocks noChangeArrowheads="1"/>
          </p:cNvSpPr>
          <p:nvPr/>
        </p:nvSpPr>
        <p:spPr bwMode="auto">
          <a:xfrm rot="3518666">
            <a:off x="14855826" y="-585788"/>
            <a:ext cx="49212" cy="1344613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F2F4E0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zh-CN" altLang="zh-CN" sz="2400"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3081" name="Group 97"/>
          <p:cNvGrpSpPr>
            <a:grpSpLocks/>
          </p:cNvGrpSpPr>
          <p:nvPr/>
        </p:nvGrpSpPr>
        <p:grpSpPr bwMode="auto">
          <a:xfrm>
            <a:off x="9840913" y="2554288"/>
            <a:ext cx="192087" cy="192087"/>
            <a:chOff x="0" y="0"/>
            <a:chExt cx="1900" cy="1900"/>
          </a:xfrm>
        </p:grpSpPr>
        <p:sp>
          <p:nvSpPr>
            <p:cNvPr id="3082" name="AutoShape 98"/>
            <p:cNvSpPr>
              <a:spLocks noChangeArrowheads="1"/>
            </p:cNvSpPr>
            <p:nvPr/>
          </p:nvSpPr>
          <p:spPr bwMode="auto">
            <a:xfrm rot="3419877">
              <a:off x="0" y="0"/>
              <a:ext cx="1900" cy="1900"/>
            </a:xfrm>
            <a:prstGeom prst="star4">
              <a:avLst>
                <a:gd name="adj" fmla="val 17606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3083" name="AutoShape 99"/>
            <p:cNvSpPr>
              <a:spLocks noChangeArrowheads="1"/>
            </p:cNvSpPr>
            <p:nvPr/>
          </p:nvSpPr>
          <p:spPr bwMode="auto">
            <a:xfrm rot="900000">
              <a:off x="0" y="0"/>
              <a:ext cx="1851" cy="1851"/>
            </a:xfrm>
            <a:prstGeom prst="star4">
              <a:avLst>
                <a:gd name="adj" fmla="val 14370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3084" name="Group 100"/>
          <p:cNvGrpSpPr>
            <a:grpSpLocks/>
          </p:cNvGrpSpPr>
          <p:nvPr/>
        </p:nvGrpSpPr>
        <p:grpSpPr bwMode="auto">
          <a:xfrm>
            <a:off x="9647238" y="1211263"/>
            <a:ext cx="287337" cy="287337"/>
            <a:chOff x="0" y="0"/>
            <a:chExt cx="1900" cy="1900"/>
          </a:xfrm>
        </p:grpSpPr>
        <p:sp>
          <p:nvSpPr>
            <p:cNvPr id="3085" name="AutoShape 101"/>
            <p:cNvSpPr>
              <a:spLocks noChangeArrowheads="1"/>
            </p:cNvSpPr>
            <p:nvPr/>
          </p:nvSpPr>
          <p:spPr bwMode="auto">
            <a:xfrm rot="3419877">
              <a:off x="0" y="0"/>
              <a:ext cx="1900" cy="1900"/>
            </a:xfrm>
            <a:prstGeom prst="star4">
              <a:avLst>
                <a:gd name="adj" fmla="val 17606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3086" name="AutoShape 102"/>
            <p:cNvSpPr>
              <a:spLocks noChangeArrowheads="1"/>
            </p:cNvSpPr>
            <p:nvPr/>
          </p:nvSpPr>
          <p:spPr bwMode="auto">
            <a:xfrm rot="900000">
              <a:off x="0" y="0"/>
              <a:ext cx="1851" cy="1851"/>
            </a:xfrm>
            <a:prstGeom prst="star4">
              <a:avLst>
                <a:gd name="adj" fmla="val 14370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3087" name="Group 103"/>
          <p:cNvGrpSpPr>
            <a:grpSpLocks/>
          </p:cNvGrpSpPr>
          <p:nvPr/>
        </p:nvGrpSpPr>
        <p:grpSpPr bwMode="auto">
          <a:xfrm>
            <a:off x="10993438" y="2554288"/>
            <a:ext cx="190500" cy="190500"/>
            <a:chOff x="0" y="0"/>
            <a:chExt cx="1900" cy="1900"/>
          </a:xfrm>
        </p:grpSpPr>
        <p:sp>
          <p:nvSpPr>
            <p:cNvPr id="3088" name="AutoShape 104"/>
            <p:cNvSpPr>
              <a:spLocks noChangeArrowheads="1"/>
            </p:cNvSpPr>
            <p:nvPr/>
          </p:nvSpPr>
          <p:spPr bwMode="auto">
            <a:xfrm rot="3419877">
              <a:off x="0" y="0"/>
              <a:ext cx="1900" cy="1900"/>
            </a:xfrm>
            <a:prstGeom prst="star4">
              <a:avLst>
                <a:gd name="adj" fmla="val 17606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3089" name="AutoShape 105"/>
            <p:cNvSpPr>
              <a:spLocks noChangeArrowheads="1"/>
            </p:cNvSpPr>
            <p:nvPr/>
          </p:nvSpPr>
          <p:spPr bwMode="auto">
            <a:xfrm rot="900000">
              <a:off x="0" y="0"/>
              <a:ext cx="1851" cy="1851"/>
            </a:xfrm>
            <a:prstGeom prst="star4">
              <a:avLst>
                <a:gd name="adj" fmla="val 14370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3090" name="Group 106"/>
          <p:cNvGrpSpPr>
            <a:grpSpLocks/>
          </p:cNvGrpSpPr>
          <p:nvPr/>
        </p:nvGrpSpPr>
        <p:grpSpPr bwMode="auto">
          <a:xfrm>
            <a:off x="10128250" y="1689100"/>
            <a:ext cx="192088" cy="192088"/>
            <a:chOff x="0" y="0"/>
            <a:chExt cx="1900" cy="1900"/>
          </a:xfrm>
        </p:grpSpPr>
        <p:sp>
          <p:nvSpPr>
            <p:cNvPr id="3091" name="AutoShape 107"/>
            <p:cNvSpPr>
              <a:spLocks noChangeArrowheads="1"/>
            </p:cNvSpPr>
            <p:nvPr/>
          </p:nvSpPr>
          <p:spPr bwMode="auto">
            <a:xfrm rot="3419877">
              <a:off x="0" y="0"/>
              <a:ext cx="1900" cy="1900"/>
            </a:xfrm>
            <a:prstGeom prst="star4">
              <a:avLst>
                <a:gd name="adj" fmla="val 17606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3092" name="AutoShape 108"/>
            <p:cNvSpPr>
              <a:spLocks noChangeArrowheads="1"/>
            </p:cNvSpPr>
            <p:nvPr/>
          </p:nvSpPr>
          <p:spPr bwMode="auto">
            <a:xfrm rot="900000">
              <a:off x="0" y="0"/>
              <a:ext cx="1851" cy="1851"/>
            </a:xfrm>
            <a:prstGeom prst="star4">
              <a:avLst>
                <a:gd name="adj" fmla="val 14370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3093" name="Group 109"/>
          <p:cNvGrpSpPr>
            <a:grpSpLocks/>
          </p:cNvGrpSpPr>
          <p:nvPr/>
        </p:nvGrpSpPr>
        <p:grpSpPr bwMode="auto">
          <a:xfrm>
            <a:off x="8304213" y="1498600"/>
            <a:ext cx="192087" cy="192088"/>
            <a:chOff x="0" y="0"/>
            <a:chExt cx="1900" cy="1900"/>
          </a:xfrm>
        </p:grpSpPr>
        <p:sp>
          <p:nvSpPr>
            <p:cNvPr id="3094" name="AutoShape 110"/>
            <p:cNvSpPr>
              <a:spLocks noChangeArrowheads="1"/>
            </p:cNvSpPr>
            <p:nvPr/>
          </p:nvSpPr>
          <p:spPr bwMode="auto">
            <a:xfrm rot="3419877">
              <a:off x="0" y="0"/>
              <a:ext cx="1900" cy="1900"/>
            </a:xfrm>
            <a:prstGeom prst="star4">
              <a:avLst>
                <a:gd name="adj" fmla="val 17606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3095" name="AutoShape 111"/>
            <p:cNvSpPr>
              <a:spLocks noChangeArrowheads="1"/>
            </p:cNvSpPr>
            <p:nvPr/>
          </p:nvSpPr>
          <p:spPr bwMode="auto">
            <a:xfrm rot="900000">
              <a:off x="0" y="0"/>
              <a:ext cx="1851" cy="1851"/>
            </a:xfrm>
            <a:prstGeom prst="star4">
              <a:avLst>
                <a:gd name="adj" fmla="val 14370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3096" name="Group 112"/>
          <p:cNvGrpSpPr>
            <a:grpSpLocks/>
          </p:cNvGrpSpPr>
          <p:nvPr/>
        </p:nvGrpSpPr>
        <p:grpSpPr bwMode="auto">
          <a:xfrm>
            <a:off x="11374438" y="4476750"/>
            <a:ext cx="192087" cy="192088"/>
            <a:chOff x="0" y="0"/>
            <a:chExt cx="1900" cy="1900"/>
          </a:xfrm>
        </p:grpSpPr>
        <p:sp>
          <p:nvSpPr>
            <p:cNvPr id="3097" name="AutoShape 113"/>
            <p:cNvSpPr>
              <a:spLocks noChangeArrowheads="1"/>
            </p:cNvSpPr>
            <p:nvPr/>
          </p:nvSpPr>
          <p:spPr bwMode="auto">
            <a:xfrm rot="3419877">
              <a:off x="0" y="0"/>
              <a:ext cx="1900" cy="1900"/>
            </a:xfrm>
            <a:prstGeom prst="star4">
              <a:avLst>
                <a:gd name="adj" fmla="val 17606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3098" name="AutoShape 114"/>
            <p:cNvSpPr>
              <a:spLocks noChangeArrowheads="1"/>
            </p:cNvSpPr>
            <p:nvPr/>
          </p:nvSpPr>
          <p:spPr bwMode="auto">
            <a:xfrm rot="900000">
              <a:off x="0" y="0"/>
              <a:ext cx="1851" cy="1851"/>
            </a:xfrm>
            <a:prstGeom prst="star4">
              <a:avLst>
                <a:gd name="adj" fmla="val 14370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3099" name="Group 115"/>
          <p:cNvGrpSpPr>
            <a:grpSpLocks/>
          </p:cNvGrpSpPr>
          <p:nvPr/>
        </p:nvGrpSpPr>
        <p:grpSpPr bwMode="auto">
          <a:xfrm>
            <a:off x="7440613" y="1606550"/>
            <a:ext cx="576262" cy="576263"/>
            <a:chOff x="0" y="0"/>
            <a:chExt cx="1900" cy="1900"/>
          </a:xfrm>
        </p:grpSpPr>
        <p:sp>
          <p:nvSpPr>
            <p:cNvPr id="3100" name="AutoShape 116"/>
            <p:cNvSpPr>
              <a:spLocks noChangeArrowheads="1"/>
            </p:cNvSpPr>
            <p:nvPr/>
          </p:nvSpPr>
          <p:spPr bwMode="auto">
            <a:xfrm rot="3419877">
              <a:off x="0" y="0"/>
              <a:ext cx="1900" cy="1900"/>
            </a:xfrm>
            <a:prstGeom prst="star4">
              <a:avLst>
                <a:gd name="adj" fmla="val 17606"/>
              </a:avLst>
            </a:prstGeom>
            <a:gradFill rotWithShape="1">
              <a:gsLst>
                <a:gs pos="0">
                  <a:srgbClr val="FFFFFF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3101" name="AutoShape 117"/>
            <p:cNvSpPr>
              <a:spLocks noChangeArrowheads="1"/>
            </p:cNvSpPr>
            <p:nvPr/>
          </p:nvSpPr>
          <p:spPr bwMode="auto">
            <a:xfrm rot="900000">
              <a:off x="0" y="0"/>
              <a:ext cx="1851" cy="1851"/>
            </a:xfrm>
            <a:prstGeom prst="star4">
              <a:avLst>
                <a:gd name="adj" fmla="val 14370"/>
              </a:avLst>
            </a:prstGeom>
            <a:gradFill rotWithShape="1">
              <a:gsLst>
                <a:gs pos="0">
                  <a:srgbClr val="FFF2CC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zh-CN" altLang="zh-CN" sz="2400"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sp>
        <p:nvSpPr>
          <p:cNvPr id="3102" name="TextBox 37"/>
          <p:cNvSpPr>
            <a:spLocks noChangeArrowheads="1"/>
          </p:cNvSpPr>
          <p:nvPr/>
        </p:nvSpPr>
        <p:spPr bwMode="auto">
          <a:xfrm>
            <a:off x="1463675" y="2011363"/>
            <a:ext cx="92646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91436" tIns="45719" rIns="91436" bIns="45719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zh-CN" sz="4000" dirty="0" smtClean="0">
                <a:solidFill>
                  <a:srgbClr val="D8D8D8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Arial" panose="020B0604020202020204" pitchFamily="34" charset="0"/>
              </a:rPr>
              <a:t>Game Programming Course Project</a:t>
            </a:r>
            <a:endParaRPr lang="zh-CN" altLang="en-US" sz="4000" dirty="0">
              <a:solidFill>
                <a:srgbClr val="D8D8D8"/>
              </a:solidFill>
              <a:latin typeface="方正兰亭黑_GBK" panose="02000000000000000000" pitchFamily="2" charset="-122"/>
              <a:ea typeface="方正兰亭黑_GBK" panose="02000000000000000000" pitchFamily="2" charset="-122"/>
              <a:sym typeface="Arial" panose="020B0604020202020204" pitchFamily="34" charset="0"/>
            </a:endParaRPr>
          </a:p>
        </p:txBody>
      </p:sp>
      <p:pic>
        <p:nvPicPr>
          <p:cNvPr id="3103" name="wl序曲">
            <a:hlinkClick r:id="" action="ppaction://media"/>
          </p:cNvPr>
          <p:cNvPicPr>
            <a:picLocks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7121525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04" name="矩形 47"/>
          <p:cNvSpPr>
            <a:spLocks noChangeArrowheads="1"/>
          </p:cNvSpPr>
          <p:nvPr/>
        </p:nvSpPr>
        <p:spPr bwMode="auto">
          <a:xfrm>
            <a:off x="2049463" y="3324225"/>
            <a:ext cx="8093075" cy="522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91431" tIns="45716" rIns="91431" bIns="45716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2400" dirty="0" err="1" smtClean="0">
                <a:solidFill>
                  <a:srgbClr val="F2F2F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方正兰亭黑_GBK" panose="02000000000000000000" pitchFamily="2" charset="-122"/>
              </a:rPr>
              <a:t>Bomberman</a:t>
            </a:r>
            <a:r>
              <a:rPr lang="en-US" altLang="zh-CN" sz="2400" dirty="0" smtClean="0">
                <a:solidFill>
                  <a:srgbClr val="F2F2F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方正兰亭黑_GBK" panose="02000000000000000000" pitchFamily="2" charset="-122"/>
              </a:rPr>
              <a:t> 3d Version</a:t>
            </a:r>
            <a:endParaRPr lang="zh-CN" altLang="en-US" sz="3600" dirty="0"/>
          </a:p>
        </p:txBody>
      </p:sp>
      <p:sp>
        <p:nvSpPr>
          <p:cNvPr id="3105" name="矩形 30"/>
          <p:cNvSpPr>
            <a:spLocks noChangeArrowheads="1"/>
          </p:cNvSpPr>
          <p:nvPr/>
        </p:nvSpPr>
        <p:spPr bwMode="auto">
          <a:xfrm>
            <a:off x="2049463" y="1676400"/>
            <a:ext cx="8093075" cy="46038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106" name="矩形 31"/>
          <p:cNvSpPr>
            <a:spLocks noChangeArrowheads="1"/>
          </p:cNvSpPr>
          <p:nvPr/>
        </p:nvSpPr>
        <p:spPr bwMode="auto">
          <a:xfrm>
            <a:off x="2049463" y="3008313"/>
            <a:ext cx="8093075" cy="46037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3107" name="组合 35"/>
          <p:cNvGrpSpPr>
            <a:grpSpLocks/>
          </p:cNvGrpSpPr>
          <p:nvPr/>
        </p:nvGrpSpPr>
        <p:grpSpPr bwMode="auto">
          <a:xfrm>
            <a:off x="5710238" y="5518150"/>
            <a:ext cx="784225" cy="784225"/>
            <a:chOff x="0" y="0"/>
            <a:chExt cx="784512" cy="784512"/>
          </a:xfrm>
        </p:grpSpPr>
        <p:sp>
          <p:nvSpPr>
            <p:cNvPr id="3108" name="椭圆 36"/>
            <p:cNvSpPr>
              <a:spLocks noChangeArrowheads="1"/>
            </p:cNvSpPr>
            <p:nvPr/>
          </p:nvSpPr>
          <p:spPr bwMode="auto">
            <a:xfrm>
              <a:off x="0" y="0"/>
              <a:ext cx="784512" cy="784512"/>
            </a:xfrm>
            <a:prstGeom prst="ellipse">
              <a:avLst/>
            </a:prstGeom>
            <a:noFill/>
            <a:ln w="12700" cap="flat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109" name="Freeform 129"/>
            <p:cNvSpPr>
              <a:spLocks noChangeAspect="1" noEditPoints="1" noChangeArrowheads="1"/>
            </p:cNvSpPr>
            <p:nvPr/>
          </p:nvSpPr>
          <p:spPr bwMode="auto">
            <a:xfrm>
              <a:off x="135246" y="135246"/>
              <a:ext cx="514020" cy="514020"/>
            </a:xfrm>
            <a:custGeom>
              <a:avLst/>
              <a:gdLst>
                <a:gd name="T0" fmla="*/ 48 w 97"/>
                <a:gd name="T1" fmla="*/ 0 h 97"/>
                <a:gd name="T2" fmla="*/ 50 w 97"/>
                <a:gd name="T3" fmla="*/ 0 h 97"/>
                <a:gd name="T4" fmla="*/ 53 w 97"/>
                <a:gd name="T5" fmla="*/ 27 h 97"/>
                <a:gd name="T6" fmla="*/ 49 w 97"/>
                <a:gd name="T7" fmla="*/ 33 h 97"/>
                <a:gd name="T8" fmla="*/ 49 w 97"/>
                <a:gd name="T9" fmla="*/ 34 h 97"/>
                <a:gd name="T10" fmla="*/ 37 w 97"/>
                <a:gd name="T11" fmla="*/ 40 h 97"/>
                <a:gd name="T12" fmla="*/ 23 w 97"/>
                <a:gd name="T13" fmla="*/ 46 h 97"/>
                <a:gd name="T14" fmla="*/ 18 w 97"/>
                <a:gd name="T15" fmla="*/ 43 h 97"/>
                <a:gd name="T16" fmla="*/ 13 w 97"/>
                <a:gd name="T17" fmla="*/ 45 h 97"/>
                <a:gd name="T18" fmla="*/ 1 w 97"/>
                <a:gd name="T19" fmla="*/ 38 h 97"/>
                <a:gd name="T20" fmla="*/ 48 w 97"/>
                <a:gd name="T21" fmla="*/ 0 h 97"/>
                <a:gd name="T22" fmla="*/ 57 w 97"/>
                <a:gd name="T23" fmla="*/ 1 h 97"/>
                <a:gd name="T24" fmla="*/ 81 w 97"/>
                <a:gd name="T25" fmla="*/ 12 h 97"/>
                <a:gd name="T26" fmla="*/ 61 w 97"/>
                <a:gd name="T27" fmla="*/ 27 h 97"/>
                <a:gd name="T28" fmla="*/ 60 w 97"/>
                <a:gd name="T29" fmla="*/ 26 h 97"/>
                <a:gd name="T30" fmla="*/ 57 w 97"/>
                <a:gd name="T31" fmla="*/ 1 h 97"/>
                <a:gd name="T32" fmla="*/ 86 w 97"/>
                <a:gd name="T33" fmla="*/ 17 h 97"/>
                <a:gd name="T34" fmla="*/ 65 w 97"/>
                <a:gd name="T35" fmla="*/ 33 h 97"/>
                <a:gd name="T36" fmla="*/ 65 w 97"/>
                <a:gd name="T37" fmla="*/ 33 h 97"/>
                <a:gd name="T38" fmla="*/ 59 w 97"/>
                <a:gd name="T39" fmla="*/ 40 h 97"/>
                <a:gd name="T40" fmla="*/ 59 w 97"/>
                <a:gd name="T41" fmla="*/ 45 h 97"/>
                <a:gd name="T42" fmla="*/ 57 w 97"/>
                <a:gd name="T43" fmla="*/ 63 h 97"/>
                <a:gd name="T44" fmla="*/ 60 w 97"/>
                <a:gd name="T45" fmla="*/ 68 h 97"/>
                <a:gd name="T46" fmla="*/ 89 w 97"/>
                <a:gd name="T47" fmla="*/ 75 h 97"/>
                <a:gd name="T48" fmla="*/ 97 w 97"/>
                <a:gd name="T49" fmla="*/ 48 h 97"/>
                <a:gd name="T50" fmla="*/ 86 w 97"/>
                <a:gd name="T51" fmla="*/ 17 h 97"/>
                <a:gd name="T52" fmla="*/ 85 w 97"/>
                <a:gd name="T53" fmla="*/ 81 h 97"/>
                <a:gd name="T54" fmla="*/ 49 w 97"/>
                <a:gd name="T55" fmla="*/ 97 h 97"/>
                <a:gd name="T56" fmla="*/ 54 w 97"/>
                <a:gd name="T57" fmla="*/ 77 h 97"/>
                <a:gd name="T58" fmla="*/ 58 w 97"/>
                <a:gd name="T59" fmla="*/ 74 h 97"/>
                <a:gd name="T60" fmla="*/ 85 w 97"/>
                <a:gd name="T61" fmla="*/ 81 h 97"/>
                <a:gd name="T62" fmla="*/ 42 w 97"/>
                <a:gd name="T63" fmla="*/ 97 h 97"/>
                <a:gd name="T64" fmla="*/ 1 w 97"/>
                <a:gd name="T65" fmla="*/ 60 h 97"/>
                <a:gd name="T66" fmla="*/ 12 w 97"/>
                <a:gd name="T67" fmla="*/ 57 h 97"/>
                <a:gd name="T68" fmla="*/ 18 w 97"/>
                <a:gd name="T69" fmla="*/ 59 h 97"/>
                <a:gd name="T70" fmla="*/ 21 w 97"/>
                <a:gd name="T71" fmla="*/ 58 h 97"/>
                <a:gd name="T72" fmla="*/ 45 w 97"/>
                <a:gd name="T73" fmla="*/ 70 h 97"/>
                <a:gd name="T74" fmla="*/ 48 w 97"/>
                <a:gd name="T75" fmla="*/ 75 h 97"/>
                <a:gd name="T76" fmla="*/ 42 w 97"/>
                <a:gd name="T77" fmla="*/ 97 h 97"/>
                <a:gd name="T78" fmla="*/ 0 w 97"/>
                <a:gd name="T79" fmla="*/ 53 h 97"/>
                <a:gd name="T80" fmla="*/ 8 w 97"/>
                <a:gd name="T81" fmla="*/ 51 h 97"/>
                <a:gd name="T82" fmla="*/ 0 w 97"/>
                <a:gd name="T83" fmla="*/ 45 h 97"/>
                <a:gd name="T84" fmla="*/ 0 w 97"/>
                <a:gd name="T85" fmla="*/ 48 h 97"/>
                <a:gd name="T86" fmla="*/ 0 w 97"/>
                <a:gd name="T87" fmla="*/ 53 h 97"/>
                <a:gd name="T88" fmla="*/ 52 w 97"/>
                <a:gd name="T89" fmla="*/ 40 h 97"/>
                <a:gd name="T90" fmla="*/ 40 w 97"/>
                <a:gd name="T91" fmla="*/ 46 h 97"/>
                <a:gd name="T92" fmla="*/ 25 w 97"/>
                <a:gd name="T93" fmla="*/ 52 h 97"/>
                <a:gd name="T94" fmla="*/ 25 w 97"/>
                <a:gd name="T95" fmla="*/ 52 h 97"/>
                <a:gd name="T96" fmla="*/ 48 w 97"/>
                <a:gd name="T97" fmla="*/ 63 h 97"/>
                <a:gd name="T98" fmla="*/ 50 w 97"/>
                <a:gd name="T99" fmla="*/ 62 h 97"/>
                <a:gd name="T100" fmla="*/ 52 w 97"/>
                <a:gd name="T101" fmla="*/ 44 h 97"/>
                <a:gd name="T102" fmla="*/ 52 w 97"/>
                <a:gd name="T103" fmla="*/ 40 h 97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97"/>
                <a:gd name="T157" fmla="*/ 0 h 97"/>
                <a:gd name="T158" fmla="*/ 97 w 97"/>
                <a:gd name="T159" fmla="*/ 97 h 97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97" h="97">
                  <a:moveTo>
                    <a:pt x="48" y="0"/>
                  </a:moveTo>
                  <a:cubicBezTo>
                    <a:pt x="49" y="0"/>
                    <a:pt x="50" y="0"/>
                    <a:pt x="50" y="0"/>
                  </a:cubicBezTo>
                  <a:cubicBezTo>
                    <a:pt x="52" y="9"/>
                    <a:pt x="53" y="18"/>
                    <a:pt x="53" y="27"/>
                  </a:cubicBezTo>
                  <a:cubicBezTo>
                    <a:pt x="51" y="28"/>
                    <a:pt x="49" y="30"/>
                    <a:pt x="49" y="33"/>
                  </a:cubicBezTo>
                  <a:cubicBezTo>
                    <a:pt x="49" y="33"/>
                    <a:pt x="49" y="34"/>
                    <a:pt x="49" y="34"/>
                  </a:cubicBezTo>
                  <a:cubicBezTo>
                    <a:pt x="45" y="36"/>
                    <a:pt x="41" y="38"/>
                    <a:pt x="37" y="40"/>
                  </a:cubicBezTo>
                  <a:cubicBezTo>
                    <a:pt x="33" y="42"/>
                    <a:pt x="28" y="44"/>
                    <a:pt x="23" y="46"/>
                  </a:cubicBezTo>
                  <a:cubicBezTo>
                    <a:pt x="22" y="44"/>
                    <a:pt x="20" y="43"/>
                    <a:pt x="18" y="43"/>
                  </a:cubicBezTo>
                  <a:cubicBezTo>
                    <a:pt x="16" y="43"/>
                    <a:pt x="14" y="44"/>
                    <a:pt x="13" y="45"/>
                  </a:cubicBezTo>
                  <a:cubicBezTo>
                    <a:pt x="9" y="43"/>
                    <a:pt x="5" y="40"/>
                    <a:pt x="1" y="38"/>
                  </a:cubicBezTo>
                  <a:cubicBezTo>
                    <a:pt x="6" y="16"/>
                    <a:pt x="25" y="0"/>
                    <a:pt x="48" y="0"/>
                  </a:cubicBezTo>
                  <a:close/>
                  <a:moveTo>
                    <a:pt x="57" y="1"/>
                  </a:moveTo>
                  <a:cubicBezTo>
                    <a:pt x="66" y="2"/>
                    <a:pt x="74" y="6"/>
                    <a:pt x="81" y="12"/>
                  </a:cubicBezTo>
                  <a:cubicBezTo>
                    <a:pt x="75" y="17"/>
                    <a:pt x="68" y="22"/>
                    <a:pt x="61" y="27"/>
                  </a:cubicBezTo>
                  <a:cubicBezTo>
                    <a:pt x="61" y="26"/>
                    <a:pt x="60" y="26"/>
                    <a:pt x="60" y="26"/>
                  </a:cubicBezTo>
                  <a:cubicBezTo>
                    <a:pt x="60" y="17"/>
                    <a:pt x="59" y="9"/>
                    <a:pt x="57" y="1"/>
                  </a:cubicBezTo>
                  <a:close/>
                  <a:moveTo>
                    <a:pt x="86" y="17"/>
                  </a:moveTo>
                  <a:cubicBezTo>
                    <a:pt x="79" y="23"/>
                    <a:pt x="72" y="28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6"/>
                    <a:pt x="62" y="39"/>
                    <a:pt x="59" y="40"/>
                  </a:cubicBezTo>
                  <a:cubicBezTo>
                    <a:pt x="59" y="42"/>
                    <a:pt x="59" y="43"/>
                    <a:pt x="59" y="45"/>
                  </a:cubicBezTo>
                  <a:cubicBezTo>
                    <a:pt x="59" y="51"/>
                    <a:pt x="58" y="57"/>
                    <a:pt x="57" y="63"/>
                  </a:cubicBezTo>
                  <a:cubicBezTo>
                    <a:pt x="59" y="64"/>
                    <a:pt x="60" y="66"/>
                    <a:pt x="60" y="68"/>
                  </a:cubicBezTo>
                  <a:cubicBezTo>
                    <a:pt x="70" y="71"/>
                    <a:pt x="80" y="73"/>
                    <a:pt x="89" y="75"/>
                  </a:cubicBezTo>
                  <a:cubicBezTo>
                    <a:pt x="94" y="67"/>
                    <a:pt x="97" y="58"/>
                    <a:pt x="97" y="48"/>
                  </a:cubicBezTo>
                  <a:cubicBezTo>
                    <a:pt x="97" y="36"/>
                    <a:pt x="93" y="25"/>
                    <a:pt x="86" y="17"/>
                  </a:cubicBezTo>
                  <a:close/>
                  <a:moveTo>
                    <a:pt x="85" y="81"/>
                  </a:moveTo>
                  <a:cubicBezTo>
                    <a:pt x="76" y="91"/>
                    <a:pt x="63" y="97"/>
                    <a:pt x="49" y="97"/>
                  </a:cubicBezTo>
                  <a:cubicBezTo>
                    <a:pt x="51" y="90"/>
                    <a:pt x="53" y="83"/>
                    <a:pt x="54" y="77"/>
                  </a:cubicBezTo>
                  <a:cubicBezTo>
                    <a:pt x="56" y="76"/>
                    <a:pt x="57" y="75"/>
                    <a:pt x="58" y="74"/>
                  </a:cubicBezTo>
                  <a:cubicBezTo>
                    <a:pt x="67" y="77"/>
                    <a:pt x="76" y="79"/>
                    <a:pt x="85" y="81"/>
                  </a:cubicBezTo>
                  <a:close/>
                  <a:moveTo>
                    <a:pt x="42" y="97"/>
                  </a:moveTo>
                  <a:cubicBezTo>
                    <a:pt x="22" y="94"/>
                    <a:pt x="6" y="79"/>
                    <a:pt x="1" y="60"/>
                  </a:cubicBezTo>
                  <a:cubicBezTo>
                    <a:pt x="5" y="59"/>
                    <a:pt x="9" y="58"/>
                    <a:pt x="12" y="57"/>
                  </a:cubicBezTo>
                  <a:cubicBezTo>
                    <a:pt x="14" y="58"/>
                    <a:pt x="16" y="59"/>
                    <a:pt x="18" y="59"/>
                  </a:cubicBezTo>
                  <a:cubicBezTo>
                    <a:pt x="19" y="59"/>
                    <a:pt x="20" y="58"/>
                    <a:pt x="21" y="58"/>
                  </a:cubicBezTo>
                  <a:cubicBezTo>
                    <a:pt x="29" y="62"/>
                    <a:pt x="37" y="66"/>
                    <a:pt x="45" y="70"/>
                  </a:cubicBezTo>
                  <a:cubicBezTo>
                    <a:pt x="45" y="72"/>
                    <a:pt x="46" y="73"/>
                    <a:pt x="48" y="75"/>
                  </a:cubicBezTo>
                  <a:cubicBezTo>
                    <a:pt x="46" y="82"/>
                    <a:pt x="44" y="89"/>
                    <a:pt x="42" y="97"/>
                  </a:cubicBezTo>
                  <a:close/>
                  <a:moveTo>
                    <a:pt x="0" y="53"/>
                  </a:moveTo>
                  <a:cubicBezTo>
                    <a:pt x="3" y="52"/>
                    <a:pt x="5" y="51"/>
                    <a:pt x="8" y="51"/>
                  </a:cubicBezTo>
                  <a:cubicBezTo>
                    <a:pt x="5" y="49"/>
                    <a:pt x="3" y="47"/>
                    <a:pt x="0" y="45"/>
                  </a:cubicBezTo>
                  <a:cubicBezTo>
                    <a:pt x="0" y="46"/>
                    <a:pt x="0" y="47"/>
                    <a:pt x="0" y="48"/>
                  </a:cubicBezTo>
                  <a:cubicBezTo>
                    <a:pt x="0" y="50"/>
                    <a:pt x="0" y="51"/>
                    <a:pt x="0" y="53"/>
                  </a:cubicBezTo>
                  <a:close/>
                  <a:moveTo>
                    <a:pt x="52" y="40"/>
                  </a:moveTo>
                  <a:cubicBezTo>
                    <a:pt x="48" y="42"/>
                    <a:pt x="44" y="44"/>
                    <a:pt x="40" y="46"/>
                  </a:cubicBezTo>
                  <a:cubicBezTo>
                    <a:pt x="35" y="48"/>
                    <a:pt x="30" y="50"/>
                    <a:pt x="25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33" y="56"/>
                    <a:pt x="40" y="60"/>
                    <a:pt x="48" y="63"/>
                  </a:cubicBezTo>
                  <a:cubicBezTo>
                    <a:pt x="48" y="63"/>
                    <a:pt x="49" y="62"/>
                    <a:pt x="50" y="62"/>
                  </a:cubicBezTo>
                  <a:cubicBezTo>
                    <a:pt x="51" y="56"/>
                    <a:pt x="52" y="50"/>
                    <a:pt x="52" y="44"/>
                  </a:cubicBezTo>
                  <a:cubicBezTo>
                    <a:pt x="52" y="43"/>
                    <a:pt x="52" y="42"/>
                    <a:pt x="52" y="40"/>
                  </a:cubicBez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3110" name="组合 38"/>
          <p:cNvGrpSpPr>
            <a:grpSpLocks/>
          </p:cNvGrpSpPr>
          <p:nvPr/>
        </p:nvGrpSpPr>
        <p:grpSpPr bwMode="auto">
          <a:xfrm>
            <a:off x="7470775" y="5518150"/>
            <a:ext cx="784225" cy="784225"/>
            <a:chOff x="0" y="0"/>
            <a:chExt cx="784512" cy="784512"/>
          </a:xfrm>
        </p:grpSpPr>
        <p:sp>
          <p:nvSpPr>
            <p:cNvPr id="3111" name="椭圆 39"/>
            <p:cNvSpPr>
              <a:spLocks noChangeArrowheads="1"/>
            </p:cNvSpPr>
            <p:nvPr/>
          </p:nvSpPr>
          <p:spPr bwMode="auto">
            <a:xfrm>
              <a:off x="0" y="0"/>
              <a:ext cx="784512" cy="784512"/>
            </a:xfrm>
            <a:prstGeom prst="ellipse">
              <a:avLst/>
            </a:prstGeom>
            <a:noFill/>
            <a:ln w="12700" cap="flat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112" name="任意多边形 40"/>
            <p:cNvSpPr>
              <a:spLocks noChangeArrowheads="1"/>
            </p:cNvSpPr>
            <p:nvPr/>
          </p:nvSpPr>
          <p:spPr bwMode="auto">
            <a:xfrm>
              <a:off x="105574" y="174618"/>
              <a:ext cx="550505" cy="412416"/>
            </a:xfrm>
            <a:custGeom>
              <a:avLst/>
              <a:gdLst>
                <a:gd name="T0" fmla="*/ 0 w 574972"/>
                <a:gd name="T1" fmla="*/ 0 h 399845"/>
                <a:gd name="T2" fmla="*/ 574972 w 574972"/>
                <a:gd name="T3" fmla="*/ 399845 h 399845"/>
              </a:gdLst>
              <a:ahLst/>
              <a:cxnLst/>
              <a:rect l="T0" t="T1" r="T2" b="T3"/>
              <a:pathLst>
                <a:path w="574972" h="399845">
                  <a:moveTo>
                    <a:pt x="152941" y="323694"/>
                  </a:moveTo>
                  <a:lnTo>
                    <a:pt x="152941" y="399844"/>
                  </a:lnTo>
                  <a:lnTo>
                    <a:pt x="61228" y="399844"/>
                  </a:lnTo>
                  <a:lnTo>
                    <a:pt x="61228" y="398217"/>
                  </a:lnTo>
                  <a:lnTo>
                    <a:pt x="65606" y="394470"/>
                  </a:lnTo>
                  <a:cubicBezTo>
                    <a:pt x="121790" y="346388"/>
                    <a:pt x="121790" y="346388"/>
                    <a:pt x="121790" y="346388"/>
                  </a:cubicBezTo>
                  <a:cubicBezTo>
                    <a:pt x="145086" y="328444"/>
                    <a:pt x="145086" y="328444"/>
                    <a:pt x="145086" y="328444"/>
                  </a:cubicBezTo>
                  <a:cubicBezTo>
                    <a:pt x="147415" y="328444"/>
                    <a:pt x="147415" y="328444"/>
                    <a:pt x="147415" y="328444"/>
                  </a:cubicBezTo>
                  <a:close/>
                  <a:moveTo>
                    <a:pt x="270881" y="219691"/>
                  </a:moveTo>
                  <a:lnTo>
                    <a:pt x="270881" y="399845"/>
                  </a:lnTo>
                  <a:lnTo>
                    <a:pt x="179168" y="399845"/>
                  </a:lnTo>
                  <a:lnTo>
                    <a:pt x="179168" y="296830"/>
                  </a:lnTo>
                  <a:lnTo>
                    <a:pt x="185489" y="291396"/>
                  </a:lnTo>
                  <a:cubicBezTo>
                    <a:pt x="216939" y="264361"/>
                    <a:pt x="216939" y="264361"/>
                    <a:pt x="216939" y="264361"/>
                  </a:cubicBezTo>
                  <a:cubicBezTo>
                    <a:pt x="226257" y="259235"/>
                    <a:pt x="226257" y="259235"/>
                    <a:pt x="226257" y="259235"/>
                  </a:cubicBezTo>
                  <a:cubicBezTo>
                    <a:pt x="240235" y="246418"/>
                    <a:pt x="240235" y="246418"/>
                    <a:pt x="240235" y="246418"/>
                  </a:cubicBezTo>
                  <a:cubicBezTo>
                    <a:pt x="263531" y="225912"/>
                    <a:pt x="263531" y="225912"/>
                    <a:pt x="263531" y="225912"/>
                  </a:cubicBezTo>
                  <a:close/>
                  <a:moveTo>
                    <a:pt x="297108" y="209429"/>
                  </a:moveTo>
                  <a:lnTo>
                    <a:pt x="300913" y="213616"/>
                  </a:lnTo>
                  <a:cubicBezTo>
                    <a:pt x="309758" y="223349"/>
                    <a:pt x="309758" y="223349"/>
                    <a:pt x="309758" y="223349"/>
                  </a:cubicBezTo>
                  <a:cubicBezTo>
                    <a:pt x="333054" y="248982"/>
                    <a:pt x="333054" y="248982"/>
                    <a:pt x="333054" y="248982"/>
                  </a:cubicBezTo>
                  <a:cubicBezTo>
                    <a:pt x="342372" y="256672"/>
                    <a:pt x="342372" y="256672"/>
                    <a:pt x="342372" y="256672"/>
                  </a:cubicBezTo>
                  <a:cubicBezTo>
                    <a:pt x="344702" y="261799"/>
                    <a:pt x="344702" y="261799"/>
                    <a:pt x="344702" y="261799"/>
                  </a:cubicBezTo>
                  <a:cubicBezTo>
                    <a:pt x="351691" y="269489"/>
                    <a:pt x="363339" y="269489"/>
                    <a:pt x="370328" y="264362"/>
                  </a:cubicBezTo>
                  <a:cubicBezTo>
                    <a:pt x="379646" y="256672"/>
                    <a:pt x="379646" y="256672"/>
                    <a:pt x="379646" y="256672"/>
                  </a:cubicBezTo>
                  <a:lnTo>
                    <a:pt x="388821" y="248907"/>
                  </a:lnTo>
                  <a:lnTo>
                    <a:pt x="388821" y="399844"/>
                  </a:lnTo>
                  <a:lnTo>
                    <a:pt x="297108" y="399844"/>
                  </a:lnTo>
                  <a:close/>
                  <a:moveTo>
                    <a:pt x="506761" y="139370"/>
                  </a:moveTo>
                  <a:lnTo>
                    <a:pt x="506761" y="399844"/>
                  </a:lnTo>
                  <a:lnTo>
                    <a:pt x="415048" y="399844"/>
                  </a:lnTo>
                  <a:lnTo>
                    <a:pt x="415048" y="222112"/>
                  </a:lnTo>
                  <a:lnTo>
                    <a:pt x="418375" y="219183"/>
                  </a:lnTo>
                  <a:cubicBezTo>
                    <a:pt x="428203" y="210532"/>
                    <a:pt x="428203" y="210532"/>
                    <a:pt x="428203" y="210532"/>
                  </a:cubicBezTo>
                  <a:cubicBezTo>
                    <a:pt x="458488" y="184898"/>
                    <a:pt x="458488" y="184898"/>
                    <a:pt x="458488" y="184898"/>
                  </a:cubicBezTo>
                  <a:cubicBezTo>
                    <a:pt x="474795" y="169518"/>
                    <a:pt x="487025" y="157984"/>
                    <a:pt x="496198" y="149332"/>
                  </a:cubicBezTo>
                  <a:close/>
                  <a:moveTo>
                    <a:pt x="463151" y="0"/>
                  </a:moveTo>
                  <a:cubicBezTo>
                    <a:pt x="463151" y="0"/>
                    <a:pt x="463151" y="0"/>
                    <a:pt x="533039" y="0"/>
                  </a:cubicBezTo>
                  <a:cubicBezTo>
                    <a:pt x="533039" y="0"/>
                    <a:pt x="533039" y="0"/>
                    <a:pt x="554006" y="0"/>
                  </a:cubicBezTo>
                  <a:cubicBezTo>
                    <a:pt x="558665" y="0"/>
                    <a:pt x="563324" y="2563"/>
                    <a:pt x="567983" y="5127"/>
                  </a:cubicBezTo>
                  <a:cubicBezTo>
                    <a:pt x="572643" y="10253"/>
                    <a:pt x="574972" y="15380"/>
                    <a:pt x="574972" y="20506"/>
                  </a:cubicBezTo>
                  <a:lnTo>
                    <a:pt x="574972" y="117913"/>
                  </a:lnTo>
                  <a:cubicBezTo>
                    <a:pt x="574972" y="128166"/>
                    <a:pt x="565654" y="138419"/>
                    <a:pt x="554006" y="138419"/>
                  </a:cubicBezTo>
                  <a:cubicBezTo>
                    <a:pt x="542358" y="138419"/>
                    <a:pt x="535369" y="128166"/>
                    <a:pt x="535369" y="117913"/>
                  </a:cubicBezTo>
                  <a:cubicBezTo>
                    <a:pt x="535369" y="117913"/>
                    <a:pt x="535369" y="117913"/>
                    <a:pt x="535369" y="66646"/>
                  </a:cubicBezTo>
                  <a:cubicBezTo>
                    <a:pt x="535369" y="66646"/>
                    <a:pt x="535369" y="66646"/>
                    <a:pt x="533039" y="69209"/>
                  </a:cubicBezTo>
                  <a:cubicBezTo>
                    <a:pt x="533039" y="69209"/>
                    <a:pt x="533039" y="69209"/>
                    <a:pt x="467811" y="130729"/>
                  </a:cubicBezTo>
                  <a:cubicBezTo>
                    <a:pt x="467811" y="130729"/>
                    <a:pt x="467811" y="130729"/>
                    <a:pt x="437526" y="156362"/>
                  </a:cubicBezTo>
                  <a:cubicBezTo>
                    <a:pt x="437526" y="156362"/>
                    <a:pt x="437526" y="156362"/>
                    <a:pt x="414230" y="176869"/>
                  </a:cubicBezTo>
                  <a:cubicBezTo>
                    <a:pt x="414230" y="176869"/>
                    <a:pt x="414230" y="176869"/>
                    <a:pt x="383945" y="202502"/>
                  </a:cubicBezTo>
                  <a:cubicBezTo>
                    <a:pt x="383945" y="202502"/>
                    <a:pt x="383945" y="202502"/>
                    <a:pt x="374627" y="210192"/>
                  </a:cubicBezTo>
                  <a:cubicBezTo>
                    <a:pt x="367638" y="215319"/>
                    <a:pt x="355990" y="215319"/>
                    <a:pt x="349001" y="207629"/>
                  </a:cubicBezTo>
                  <a:cubicBezTo>
                    <a:pt x="349001" y="207629"/>
                    <a:pt x="349001" y="207629"/>
                    <a:pt x="346671" y="202502"/>
                  </a:cubicBezTo>
                  <a:cubicBezTo>
                    <a:pt x="346671" y="202502"/>
                    <a:pt x="346671" y="202502"/>
                    <a:pt x="337353" y="194812"/>
                  </a:cubicBezTo>
                  <a:cubicBezTo>
                    <a:pt x="337353" y="194812"/>
                    <a:pt x="337353" y="194812"/>
                    <a:pt x="314057" y="169179"/>
                  </a:cubicBezTo>
                  <a:cubicBezTo>
                    <a:pt x="314057" y="169179"/>
                    <a:pt x="314057" y="169179"/>
                    <a:pt x="293091" y="146109"/>
                  </a:cubicBezTo>
                  <a:cubicBezTo>
                    <a:pt x="293091" y="146109"/>
                    <a:pt x="293091" y="146109"/>
                    <a:pt x="262806" y="171742"/>
                  </a:cubicBezTo>
                  <a:cubicBezTo>
                    <a:pt x="262806" y="171742"/>
                    <a:pt x="262806" y="171742"/>
                    <a:pt x="239510" y="192249"/>
                  </a:cubicBezTo>
                  <a:cubicBezTo>
                    <a:pt x="239510" y="192249"/>
                    <a:pt x="239510" y="192249"/>
                    <a:pt x="225532" y="205065"/>
                  </a:cubicBezTo>
                  <a:cubicBezTo>
                    <a:pt x="225532" y="205065"/>
                    <a:pt x="225532" y="205065"/>
                    <a:pt x="216214" y="210192"/>
                  </a:cubicBezTo>
                  <a:cubicBezTo>
                    <a:pt x="216214" y="210192"/>
                    <a:pt x="216214" y="210192"/>
                    <a:pt x="141666" y="274275"/>
                  </a:cubicBezTo>
                  <a:cubicBezTo>
                    <a:pt x="141666" y="274275"/>
                    <a:pt x="141666" y="274275"/>
                    <a:pt x="139337" y="274275"/>
                  </a:cubicBezTo>
                  <a:cubicBezTo>
                    <a:pt x="139337" y="274275"/>
                    <a:pt x="139337" y="274275"/>
                    <a:pt x="116041" y="292218"/>
                  </a:cubicBezTo>
                  <a:cubicBezTo>
                    <a:pt x="116041" y="292218"/>
                    <a:pt x="116041" y="292218"/>
                    <a:pt x="32175" y="363992"/>
                  </a:cubicBezTo>
                  <a:cubicBezTo>
                    <a:pt x="29845" y="366555"/>
                    <a:pt x="25186" y="366555"/>
                    <a:pt x="22856" y="366555"/>
                  </a:cubicBezTo>
                  <a:cubicBezTo>
                    <a:pt x="15868" y="369118"/>
                    <a:pt x="8879" y="366555"/>
                    <a:pt x="4220" y="358865"/>
                  </a:cubicBezTo>
                  <a:cubicBezTo>
                    <a:pt x="-2769" y="348612"/>
                    <a:pt x="-440" y="335795"/>
                    <a:pt x="6549" y="328105"/>
                  </a:cubicBezTo>
                  <a:cubicBezTo>
                    <a:pt x="6549" y="328105"/>
                    <a:pt x="6549" y="328105"/>
                    <a:pt x="18197" y="317851"/>
                  </a:cubicBezTo>
                  <a:cubicBezTo>
                    <a:pt x="18197" y="317851"/>
                    <a:pt x="18197" y="317851"/>
                    <a:pt x="116041" y="238389"/>
                  </a:cubicBezTo>
                  <a:cubicBezTo>
                    <a:pt x="116041" y="238389"/>
                    <a:pt x="116041" y="238389"/>
                    <a:pt x="139337" y="220445"/>
                  </a:cubicBezTo>
                  <a:cubicBezTo>
                    <a:pt x="139337" y="220445"/>
                    <a:pt x="139337" y="220445"/>
                    <a:pt x="141666" y="217882"/>
                  </a:cubicBezTo>
                  <a:cubicBezTo>
                    <a:pt x="141666" y="217882"/>
                    <a:pt x="141666" y="217882"/>
                    <a:pt x="216214" y="156362"/>
                  </a:cubicBezTo>
                  <a:cubicBezTo>
                    <a:pt x="216214" y="156362"/>
                    <a:pt x="216214" y="156362"/>
                    <a:pt x="223203" y="148672"/>
                  </a:cubicBezTo>
                  <a:cubicBezTo>
                    <a:pt x="223203" y="148672"/>
                    <a:pt x="223203" y="148672"/>
                    <a:pt x="239510" y="138419"/>
                  </a:cubicBezTo>
                  <a:cubicBezTo>
                    <a:pt x="239510" y="138419"/>
                    <a:pt x="239510" y="138419"/>
                    <a:pt x="262806" y="117913"/>
                  </a:cubicBezTo>
                  <a:cubicBezTo>
                    <a:pt x="262806" y="117913"/>
                    <a:pt x="262806" y="117913"/>
                    <a:pt x="283772" y="99969"/>
                  </a:cubicBezTo>
                  <a:cubicBezTo>
                    <a:pt x="293091" y="92279"/>
                    <a:pt x="302409" y="94843"/>
                    <a:pt x="309398" y="102533"/>
                  </a:cubicBezTo>
                  <a:cubicBezTo>
                    <a:pt x="309398" y="102533"/>
                    <a:pt x="309398" y="102533"/>
                    <a:pt x="314057" y="107659"/>
                  </a:cubicBezTo>
                  <a:cubicBezTo>
                    <a:pt x="314057" y="107659"/>
                    <a:pt x="314057" y="107659"/>
                    <a:pt x="337353" y="133292"/>
                  </a:cubicBezTo>
                  <a:cubicBezTo>
                    <a:pt x="337353" y="133292"/>
                    <a:pt x="337353" y="133292"/>
                    <a:pt x="346671" y="140982"/>
                  </a:cubicBezTo>
                  <a:cubicBezTo>
                    <a:pt x="346671" y="140982"/>
                    <a:pt x="346671" y="140982"/>
                    <a:pt x="365308" y="161489"/>
                  </a:cubicBezTo>
                  <a:cubicBezTo>
                    <a:pt x="365308" y="161489"/>
                    <a:pt x="365308" y="161489"/>
                    <a:pt x="383945" y="146109"/>
                  </a:cubicBezTo>
                  <a:cubicBezTo>
                    <a:pt x="383945" y="146109"/>
                    <a:pt x="383945" y="146109"/>
                    <a:pt x="414230" y="120476"/>
                  </a:cubicBezTo>
                  <a:cubicBezTo>
                    <a:pt x="414230" y="120476"/>
                    <a:pt x="414230" y="120476"/>
                    <a:pt x="437526" y="99969"/>
                  </a:cubicBezTo>
                  <a:cubicBezTo>
                    <a:pt x="437526" y="99969"/>
                    <a:pt x="437526" y="99969"/>
                    <a:pt x="477129" y="61520"/>
                  </a:cubicBezTo>
                  <a:cubicBezTo>
                    <a:pt x="477129" y="61520"/>
                    <a:pt x="477129" y="61520"/>
                    <a:pt x="498095" y="43576"/>
                  </a:cubicBezTo>
                  <a:cubicBezTo>
                    <a:pt x="498095" y="43576"/>
                    <a:pt x="498095" y="43576"/>
                    <a:pt x="486447" y="43576"/>
                  </a:cubicBezTo>
                  <a:cubicBezTo>
                    <a:pt x="486447" y="43576"/>
                    <a:pt x="486447" y="43576"/>
                    <a:pt x="463151" y="43576"/>
                  </a:cubicBezTo>
                  <a:cubicBezTo>
                    <a:pt x="460822" y="43576"/>
                    <a:pt x="458492" y="43576"/>
                    <a:pt x="456163" y="41013"/>
                  </a:cubicBezTo>
                  <a:cubicBezTo>
                    <a:pt x="449174" y="38450"/>
                    <a:pt x="442185" y="30760"/>
                    <a:pt x="442185" y="20506"/>
                  </a:cubicBezTo>
                  <a:cubicBezTo>
                    <a:pt x="442185" y="12816"/>
                    <a:pt x="446844" y="5127"/>
                    <a:pt x="453833" y="2563"/>
                  </a:cubicBezTo>
                  <a:cubicBezTo>
                    <a:pt x="453833" y="2563"/>
                    <a:pt x="456163" y="2563"/>
                    <a:pt x="456163" y="2563"/>
                  </a:cubicBezTo>
                  <a:cubicBezTo>
                    <a:pt x="458492" y="0"/>
                    <a:pt x="460822" y="0"/>
                    <a:pt x="463151" y="0"/>
                  </a:cubicBez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ea typeface="方正兰亭黑_GBK" panose="02000000000000000000" pitchFamily="2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113" name="组合 41"/>
          <p:cNvGrpSpPr>
            <a:grpSpLocks/>
          </p:cNvGrpSpPr>
          <p:nvPr/>
        </p:nvGrpSpPr>
        <p:grpSpPr bwMode="auto">
          <a:xfrm>
            <a:off x="3949700" y="5518150"/>
            <a:ext cx="784225" cy="784225"/>
            <a:chOff x="0" y="0"/>
            <a:chExt cx="784512" cy="784512"/>
          </a:xfrm>
        </p:grpSpPr>
        <p:sp>
          <p:nvSpPr>
            <p:cNvPr id="3114" name="椭圆 42"/>
            <p:cNvSpPr>
              <a:spLocks noChangeArrowheads="1"/>
            </p:cNvSpPr>
            <p:nvPr/>
          </p:nvSpPr>
          <p:spPr bwMode="auto">
            <a:xfrm>
              <a:off x="0" y="0"/>
              <a:ext cx="784512" cy="784512"/>
            </a:xfrm>
            <a:prstGeom prst="ellipse">
              <a:avLst/>
            </a:prstGeom>
            <a:noFill/>
            <a:ln w="12700" cap="flat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115" name="Freeform 168"/>
            <p:cNvSpPr>
              <a:spLocks noChangeAspect="1" noEditPoints="1" noChangeArrowheads="1"/>
            </p:cNvSpPr>
            <p:nvPr/>
          </p:nvSpPr>
          <p:spPr bwMode="auto">
            <a:xfrm>
              <a:off x="145149" y="167123"/>
              <a:ext cx="494214" cy="450267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94"/>
                <a:gd name="T94" fmla="*/ 0 h 81"/>
                <a:gd name="T95" fmla="*/ 94 w 94"/>
                <a:gd name="T96" fmla="*/ 81 h 81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ea typeface="方正兰亭黑_GBK" panose="02000000000000000000" pitchFamily="2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116" name="组合 44"/>
          <p:cNvGrpSpPr>
            <a:grpSpLocks/>
          </p:cNvGrpSpPr>
          <p:nvPr/>
        </p:nvGrpSpPr>
        <p:grpSpPr bwMode="auto">
          <a:xfrm>
            <a:off x="2190750" y="5518150"/>
            <a:ext cx="784225" cy="784225"/>
            <a:chOff x="0" y="0"/>
            <a:chExt cx="784512" cy="784512"/>
          </a:xfrm>
        </p:grpSpPr>
        <p:sp>
          <p:nvSpPr>
            <p:cNvPr id="3117" name="椭圆 45"/>
            <p:cNvSpPr>
              <a:spLocks noChangeArrowheads="1"/>
            </p:cNvSpPr>
            <p:nvPr/>
          </p:nvSpPr>
          <p:spPr bwMode="auto">
            <a:xfrm>
              <a:off x="0" y="0"/>
              <a:ext cx="784512" cy="784512"/>
            </a:xfrm>
            <a:prstGeom prst="ellipse">
              <a:avLst/>
            </a:prstGeom>
            <a:noFill/>
            <a:ln w="12700" cap="flat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118" name="任意多边形 46"/>
            <p:cNvSpPr>
              <a:spLocks noChangeArrowheads="1"/>
            </p:cNvSpPr>
            <p:nvPr/>
          </p:nvSpPr>
          <p:spPr bwMode="auto">
            <a:xfrm>
              <a:off x="132612" y="128939"/>
              <a:ext cx="519288" cy="503774"/>
            </a:xfrm>
            <a:custGeom>
              <a:avLst/>
              <a:gdLst>
                <a:gd name="T0" fmla="*/ 262805 w 519288"/>
                <a:gd name="T1" fmla="*/ 111558 h 503774"/>
                <a:gd name="T2" fmla="*/ 439744 w 519288"/>
                <a:gd name="T3" fmla="*/ 276036 h 503774"/>
                <a:gd name="T4" fmla="*/ 439744 w 519288"/>
                <a:gd name="T5" fmla="*/ 484796 h 503774"/>
                <a:gd name="T6" fmla="*/ 433425 w 519288"/>
                <a:gd name="T7" fmla="*/ 503774 h 503774"/>
                <a:gd name="T8" fmla="*/ 414467 w 519288"/>
                <a:gd name="T9" fmla="*/ 503774 h 503774"/>
                <a:gd name="T10" fmla="*/ 319678 w 519288"/>
                <a:gd name="T11" fmla="*/ 503774 h 503774"/>
                <a:gd name="T12" fmla="*/ 313359 w 519288"/>
                <a:gd name="T13" fmla="*/ 503774 h 503774"/>
                <a:gd name="T14" fmla="*/ 307040 w 519288"/>
                <a:gd name="T15" fmla="*/ 497448 h 503774"/>
                <a:gd name="T16" fmla="*/ 307040 w 519288"/>
                <a:gd name="T17" fmla="*/ 396231 h 503774"/>
                <a:gd name="T18" fmla="*/ 212251 w 519288"/>
                <a:gd name="T19" fmla="*/ 396231 h 503774"/>
                <a:gd name="T20" fmla="*/ 212251 w 519288"/>
                <a:gd name="T21" fmla="*/ 497448 h 503774"/>
                <a:gd name="T22" fmla="*/ 212251 w 519288"/>
                <a:gd name="T23" fmla="*/ 503774 h 503774"/>
                <a:gd name="T24" fmla="*/ 199612 w 519288"/>
                <a:gd name="T25" fmla="*/ 503774 h 503774"/>
                <a:gd name="T26" fmla="*/ 104823 w 519288"/>
                <a:gd name="T27" fmla="*/ 503774 h 503774"/>
                <a:gd name="T28" fmla="*/ 92185 w 519288"/>
                <a:gd name="T29" fmla="*/ 503774 h 503774"/>
                <a:gd name="T30" fmla="*/ 79546 w 519288"/>
                <a:gd name="T31" fmla="*/ 484796 h 503774"/>
                <a:gd name="T32" fmla="*/ 79546 w 519288"/>
                <a:gd name="T33" fmla="*/ 276036 h 503774"/>
                <a:gd name="T34" fmla="*/ 259644 w 519288"/>
                <a:gd name="T35" fmla="*/ 0 h 503774"/>
                <a:gd name="T36" fmla="*/ 281809 w 519288"/>
                <a:gd name="T37" fmla="*/ 9516 h 503774"/>
                <a:gd name="T38" fmla="*/ 370468 w 519288"/>
                <a:gd name="T39" fmla="*/ 91992 h 503774"/>
                <a:gd name="T40" fmla="*/ 370468 w 519288"/>
                <a:gd name="T41" fmla="*/ 22205 h 503774"/>
                <a:gd name="T42" fmla="*/ 383134 w 519288"/>
                <a:gd name="T43" fmla="*/ 9516 h 503774"/>
                <a:gd name="T44" fmla="*/ 414798 w 519288"/>
                <a:gd name="T45" fmla="*/ 9516 h 503774"/>
                <a:gd name="T46" fmla="*/ 427463 w 519288"/>
                <a:gd name="T47" fmla="*/ 22205 h 503774"/>
                <a:gd name="T48" fmla="*/ 427463 w 519288"/>
                <a:gd name="T49" fmla="*/ 142746 h 503774"/>
                <a:gd name="T50" fmla="*/ 509789 w 519288"/>
                <a:gd name="T51" fmla="*/ 218877 h 503774"/>
                <a:gd name="T52" fmla="*/ 509789 w 519288"/>
                <a:gd name="T53" fmla="*/ 269631 h 503774"/>
                <a:gd name="T54" fmla="*/ 465460 w 519288"/>
                <a:gd name="T55" fmla="*/ 269631 h 503774"/>
                <a:gd name="T56" fmla="*/ 262810 w 519288"/>
                <a:gd name="T57" fmla="*/ 79303 h 503774"/>
                <a:gd name="T58" fmla="*/ 60161 w 519288"/>
                <a:gd name="T59" fmla="*/ 269631 h 503774"/>
                <a:gd name="T60" fmla="*/ 34830 w 519288"/>
                <a:gd name="T61" fmla="*/ 275975 h 503774"/>
                <a:gd name="T62" fmla="*/ 9499 w 519288"/>
                <a:gd name="T63" fmla="*/ 269631 h 503774"/>
                <a:gd name="T64" fmla="*/ 9499 w 519288"/>
                <a:gd name="T65" fmla="*/ 218877 h 503774"/>
                <a:gd name="T66" fmla="*/ 237479 w 519288"/>
                <a:gd name="T67" fmla="*/ 9516 h 503774"/>
                <a:gd name="T68" fmla="*/ 259644 w 519288"/>
                <a:gd name="T69" fmla="*/ 0 h 503774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519288"/>
                <a:gd name="T106" fmla="*/ 0 h 503774"/>
                <a:gd name="T107" fmla="*/ 519288 w 519288"/>
                <a:gd name="T108" fmla="*/ 503774 h 503774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519288" h="503774">
                  <a:moveTo>
                    <a:pt x="262805" y="111558"/>
                  </a:moveTo>
                  <a:cubicBezTo>
                    <a:pt x="262805" y="111558"/>
                    <a:pt x="262805" y="111558"/>
                    <a:pt x="439744" y="276036"/>
                  </a:cubicBezTo>
                  <a:cubicBezTo>
                    <a:pt x="439744" y="276036"/>
                    <a:pt x="439744" y="276036"/>
                    <a:pt x="439744" y="484796"/>
                  </a:cubicBezTo>
                  <a:cubicBezTo>
                    <a:pt x="439744" y="497448"/>
                    <a:pt x="433425" y="503774"/>
                    <a:pt x="433425" y="503774"/>
                  </a:cubicBezTo>
                  <a:cubicBezTo>
                    <a:pt x="427106" y="503774"/>
                    <a:pt x="420786" y="503774"/>
                    <a:pt x="414467" y="503774"/>
                  </a:cubicBezTo>
                  <a:cubicBezTo>
                    <a:pt x="414467" y="503774"/>
                    <a:pt x="414467" y="503774"/>
                    <a:pt x="319678" y="503774"/>
                  </a:cubicBezTo>
                  <a:cubicBezTo>
                    <a:pt x="319678" y="503774"/>
                    <a:pt x="313359" y="503774"/>
                    <a:pt x="313359" y="503774"/>
                  </a:cubicBezTo>
                  <a:cubicBezTo>
                    <a:pt x="313359" y="503774"/>
                    <a:pt x="307040" y="497448"/>
                    <a:pt x="307040" y="497448"/>
                  </a:cubicBezTo>
                  <a:cubicBezTo>
                    <a:pt x="307040" y="497448"/>
                    <a:pt x="307040" y="497448"/>
                    <a:pt x="307040" y="396231"/>
                  </a:cubicBezTo>
                  <a:cubicBezTo>
                    <a:pt x="307040" y="396231"/>
                    <a:pt x="307040" y="396231"/>
                    <a:pt x="212251" y="396231"/>
                  </a:cubicBezTo>
                  <a:cubicBezTo>
                    <a:pt x="212251" y="396231"/>
                    <a:pt x="212251" y="396231"/>
                    <a:pt x="212251" y="497448"/>
                  </a:cubicBezTo>
                  <a:cubicBezTo>
                    <a:pt x="212251" y="497448"/>
                    <a:pt x="212251" y="503774"/>
                    <a:pt x="212251" y="503774"/>
                  </a:cubicBezTo>
                  <a:cubicBezTo>
                    <a:pt x="205931" y="503774"/>
                    <a:pt x="205931" y="503774"/>
                    <a:pt x="199612" y="503774"/>
                  </a:cubicBezTo>
                  <a:cubicBezTo>
                    <a:pt x="199612" y="503774"/>
                    <a:pt x="199612" y="503774"/>
                    <a:pt x="104823" y="503774"/>
                  </a:cubicBezTo>
                  <a:cubicBezTo>
                    <a:pt x="98504" y="503774"/>
                    <a:pt x="98504" y="503774"/>
                    <a:pt x="92185" y="503774"/>
                  </a:cubicBezTo>
                  <a:cubicBezTo>
                    <a:pt x="85865" y="503774"/>
                    <a:pt x="79546" y="497448"/>
                    <a:pt x="79546" y="484796"/>
                  </a:cubicBezTo>
                  <a:cubicBezTo>
                    <a:pt x="79546" y="484796"/>
                    <a:pt x="79546" y="484796"/>
                    <a:pt x="79546" y="276036"/>
                  </a:cubicBezTo>
                  <a:close/>
                  <a:moveTo>
                    <a:pt x="259644" y="0"/>
                  </a:moveTo>
                  <a:cubicBezTo>
                    <a:pt x="267560" y="0"/>
                    <a:pt x="275476" y="3172"/>
                    <a:pt x="281809" y="9516"/>
                  </a:cubicBezTo>
                  <a:cubicBezTo>
                    <a:pt x="281809" y="9516"/>
                    <a:pt x="281809" y="9516"/>
                    <a:pt x="370468" y="91992"/>
                  </a:cubicBezTo>
                  <a:cubicBezTo>
                    <a:pt x="370468" y="91992"/>
                    <a:pt x="370468" y="91992"/>
                    <a:pt x="370468" y="22205"/>
                  </a:cubicBezTo>
                  <a:cubicBezTo>
                    <a:pt x="370468" y="15861"/>
                    <a:pt x="376801" y="9516"/>
                    <a:pt x="383134" y="9516"/>
                  </a:cubicBezTo>
                  <a:cubicBezTo>
                    <a:pt x="383134" y="9516"/>
                    <a:pt x="383134" y="9516"/>
                    <a:pt x="414798" y="9516"/>
                  </a:cubicBezTo>
                  <a:cubicBezTo>
                    <a:pt x="421130" y="9516"/>
                    <a:pt x="427463" y="15861"/>
                    <a:pt x="427463" y="22205"/>
                  </a:cubicBezTo>
                  <a:cubicBezTo>
                    <a:pt x="427463" y="22205"/>
                    <a:pt x="427463" y="22205"/>
                    <a:pt x="427463" y="142746"/>
                  </a:cubicBezTo>
                  <a:cubicBezTo>
                    <a:pt x="427463" y="142746"/>
                    <a:pt x="427463" y="142746"/>
                    <a:pt x="509789" y="218877"/>
                  </a:cubicBezTo>
                  <a:cubicBezTo>
                    <a:pt x="522455" y="231565"/>
                    <a:pt x="522455" y="250598"/>
                    <a:pt x="509789" y="269631"/>
                  </a:cubicBezTo>
                  <a:cubicBezTo>
                    <a:pt x="503457" y="282319"/>
                    <a:pt x="478126" y="282319"/>
                    <a:pt x="465460" y="269631"/>
                  </a:cubicBezTo>
                  <a:cubicBezTo>
                    <a:pt x="465460" y="269631"/>
                    <a:pt x="465460" y="269631"/>
                    <a:pt x="262810" y="79303"/>
                  </a:cubicBezTo>
                  <a:cubicBezTo>
                    <a:pt x="262810" y="79303"/>
                    <a:pt x="262810" y="79303"/>
                    <a:pt x="60161" y="269631"/>
                  </a:cubicBezTo>
                  <a:cubicBezTo>
                    <a:pt x="53828" y="275975"/>
                    <a:pt x="41163" y="275975"/>
                    <a:pt x="34830" y="275975"/>
                  </a:cubicBezTo>
                  <a:cubicBezTo>
                    <a:pt x="28497" y="275975"/>
                    <a:pt x="15831" y="275975"/>
                    <a:pt x="9499" y="269631"/>
                  </a:cubicBezTo>
                  <a:cubicBezTo>
                    <a:pt x="-3167" y="250598"/>
                    <a:pt x="-3167" y="231565"/>
                    <a:pt x="9499" y="218877"/>
                  </a:cubicBezTo>
                  <a:cubicBezTo>
                    <a:pt x="9499" y="218877"/>
                    <a:pt x="9499" y="218877"/>
                    <a:pt x="237479" y="9516"/>
                  </a:cubicBezTo>
                  <a:cubicBezTo>
                    <a:pt x="243812" y="3172"/>
                    <a:pt x="251728" y="0"/>
                    <a:pt x="259644" y="0"/>
                  </a:cubicBezTo>
                  <a:close/>
                </a:path>
              </a:pathLst>
            </a:custGeom>
            <a:noFill/>
            <a:ln w="12700" cap="flat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3119" name="组合 47"/>
          <p:cNvGrpSpPr>
            <a:grpSpLocks/>
          </p:cNvGrpSpPr>
          <p:nvPr/>
        </p:nvGrpSpPr>
        <p:grpSpPr bwMode="auto">
          <a:xfrm>
            <a:off x="9231313" y="5518150"/>
            <a:ext cx="784225" cy="784225"/>
            <a:chOff x="0" y="0"/>
            <a:chExt cx="784512" cy="784512"/>
          </a:xfrm>
        </p:grpSpPr>
        <p:sp>
          <p:nvSpPr>
            <p:cNvPr id="3120" name="椭圆 48"/>
            <p:cNvSpPr>
              <a:spLocks noChangeArrowheads="1"/>
            </p:cNvSpPr>
            <p:nvPr/>
          </p:nvSpPr>
          <p:spPr bwMode="auto">
            <a:xfrm>
              <a:off x="0" y="0"/>
              <a:ext cx="784512" cy="784512"/>
            </a:xfrm>
            <a:prstGeom prst="ellipse">
              <a:avLst/>
            </a:prstGeom>
            <a:noFill/>
            <a:ln w="12700" cap="flat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121" name="Freeform 228"/>
            <p:cNvSpPr>
              <a:spLocks noEditPoints="1" noChangeArrowheads="1"/>
            </p:cNvSpPr>
            <p:nvPr/>
          </p:nvSpPr>
          <p:spPr bwMode="auto">
            <a:xfrm>
              <a:off x="219554" y="163389"/>
              <a:ext cx="345405" cy="457735"/>
            </a:xfrm>
            <a:custGeom>
              <a:avLst/>
              <a:gdLst>
                <a:gd name="T0" fmla="*/ 38 w 52"/>
                <a:gd name="T1" fmla="*/ 53 h 69"/>
                <a:gd name="T2" fmla="*/ 32 w 52"/>
                <a:gd name="T3" fmla="*/ 51 h 69"/>
                <a:gd name="T4" fmla="*/ 32 w 52"/>
                <a:gd name="T5" fmla="*/ 51 h 69"/>
                <a:gd name="T6" fmla="*/ 27 w 52"/>
                <a:gd name="T7" fmla="*/ 49 h 69"/>
                <a:gd name="T8" fmla="*/ 15 w 52"/>
                <a:gd name="T9" fmla="*/ 29 h 69"/>
                <a:gd name="T10" fmla="*/ 16 w 52"/>
                <a:gd name="T11" fmla="*/ 23 h 69"/>
                <a:gd name="T12" fmla="*/ 16 w 52"/>
                <a:gd name="T13" fmla="*/ 23 h 69"/>
                <a:gd name="T14" fmla="*/ 18 w 52"/>
                <a:gd name="T15" fmla="*/ 17 h 69"/>
                <a:gd name="T16" fmla="*/ 11 w 52"/>
                <a:gd name="T17" fmla="*/ 6 h 69"/>
                <a:gd name="T18" fmla="*/ 7 w 52"/>
                <a:gd name="T19" fmla="*/ 6 h 69"/>
                <a:gd name="T20" fmla="*/ 1 w 52"/>
                <a:gd name="T21" fmla="*/ 14 h 69"/>
                <a:gd name="T22" fmla="*/ 0 w 52"/>
                <a:gd name="T23" fmla="*/ 21 h 69"/>
                <a:gd name="T24" fmla="*/ 11 w 52"/>
                <a:gd name="T25" fmla="*/ 45 h 69"/>
                <a:gd name="T26" fmla="*/ 26 w 52"/>
                <a:gd name="T27" fmla="*/ 66 h 69"/>
                <a:gd name="T28" fmla="*/ 32 w 52"/>
                <a:gd name="T29" fmla="*/ 68 h 69"/>
                <a:gd name="T30" fmla="*/ 42 w 52"/>
                <a:gd name="T31" fmla="*/ 68 h 69"/>
                <a:gd name="T32" fmla="*/ 44 w 52"/>
                <a:gd name="T33" fmla="*/ 64 h 69"/>
                <a:gd name="T34" fmla="*/ 38 w 52"/>
                <a:gd name="T35" fmla="*/ 53 h 69"/>
                <a:gd name="T36" fmla="*/ 52 w 52"/>
                <a:gd name="T37" fmla="*/ 62 h 69"/>
                <a:gd name="T38" fmla="*/ 44 w 52"/>
                <a:gd name="T39" fmla="*/ 49 h 69"/>
                <a:gd name="T40" fmla="*/ 42 w 52"/>
                <a:gd name="T41" fmla="*/ 48 h 69"/>
                <a:gd name="T42" fmla="*/ 40 w 52"/>
                <a:gd name="T43" fmla="*/ 48 h 69"/>
                <a:gd name="T44" fmla="*/ 39 w 52"/>
                <a:gd name="T45" fmla="*/ 51 h 69"/>
                <a:gd name="T46" fmla="*/ 47 w 52"/>
                <a:gd name="T47" fmla="*/ 64 h 69"/>
                <a:gd name="T48" fmla="*/ 50 w 52"/>
                <a:gd name="T49" fmla="*/ 65 h 69"/>
                <a:gd name="T50" fmla="*/ 51 w 52"/>
                <a:gd name="T51" fmla="*/ 64 h 69"/>
                <a:gd name="T52" fmla="*/ 52 w 52"/>
                <a:gd name="T53" fmla="*/ 62 h 69"/>
                <a:gd name="T54" fmla="*/ 20 w 52"/>
                <a:gd name="T55" fmla="*/ 17 h 69"/>
                <a:gd name="T56" fmla="*/ 23 w 52"/>
                <a:gd name="T57" fmla="*/ 18 h 69"/>
                <a:gd name="T58" fmla="*/ 24 w 52"/>
                <a:gd name="T59" fmla="*/ 17 h 69"/>
                <a:gd name="T60" fmla="*/ 25 w 52"/>
                <a:gd name="T61" fmla="*/ 14 h 69"/>
                <a:gd name="T62" fmla="*/ 17 w 52"/>
                <a:gd name="T63" fmla="*/ 1 h 69"/>
                <a:gd name="T64" fmla="*/ 15 w 52"/>
                <a:gd name="T65" fmla="*/ 0 h 69"/>
                <a:gd name="T66" fmla="*/ 13 w 52"/>
                <a:gd name="T67" fmla="*/ 1 h 69"/>
                <a:gd name="T68" fmla="*/ 13 w 52"/>
                <a:gd name="T69" fmla="*/ 4 h 69"/>
                <a:gd name="T70" fmla="*/ 20 w 52"/>
                <a:gd name="T71" fmla="*/ 17 h 69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52"/>
                <a:gd name="T109" fmla="*/ 0 h 69"/>
                <a:gd name="T110" fmla="*/ 52 w 52"/>
                <a:gd name="T111" fmla="*/ 69 h 69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52" h="69">
                  <a:moveTo>
                    <a:pt x="38" y="53"/>
                  </a:moveTo>
                  <a:cubicBezTo>
                    <a:pt x="37" y="51"/>
                    <a:pt x="34" y="50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0" y="52"/>
                    <a:pt x="28" y="51"/>
                    <a:pt x="27" y="4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27"/>
                    <a:pt x="14" y="24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8" y="22"/>
                    <a:pt x="19" y="19"/>
                    <a:pt x="18" y="1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4"/>
                    <a:pt x="8" y="4"/>
                    <a:pt x="7" y="6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6"/>
                    <a:pt x="0" y="19"/>
                    <a:pt x="0" y="21"/>
                  </a:cubicBezTo>
                  <a:cubicBezTo>
                    <a:pt x="0" y="21"/>
                    <a:pt x="1" y="28"/>
                    <a:pt x="11" y="45"/>
                  </a:cubicBezTo>
                  <a:cubicBezTo>
                    <a:pt x="20" y="61"/>
                    <a:pt x="26" y="66"/>
                    <a:pt x="26" y="66"/>
                  </a:cubicBezTo>
                  <a:cubicBezTo>
                    <a:pt x="27" y="68"/>
                    <a:pt x="30" y="69"/>
                    <a:pt x="32" y="68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4" y="68"/>
                    <a:pt x="45" y="66"/>
                    <a:pt x="44" y="64"/>
                  </a:cubicBezTo>
                  <a:lnTo>
                    <a:pt x="38" y="53"/>
                  </a:lnTo>
                  <a:close/>
                  <a:moveTo>
                    <a:pt x="52" y="62"/>
                  </a:moveTo>
                  <a:cubicBezTo>
                    <a:pt x="44" y="49"/>
                    <a:pt x="44" y="49"/>
                    <a:pt x="44" y="49"/>
                  </a:cubicBezTo>
                  <a:cubicBezTo>
                    <a:pt x="44" y="48"/>
                    <a:pt x="43" y="47"/>
                    <a:pt x="42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39" y="49"/>
                    <a:pt x="39" y="50"/>
                    <a:pt x="39" y="51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8" y="65"/>
                    <a:pt x="49" y="65"/>
                    <a:pt x="50" y="65"/>
                  </a:cubicBezTo>
                  <a:cubicBezTo>
                    <a:pt x="51" y="64"/>
                    <a:pt x="51" y="64"/>
                    <a:pt x="51" y="64"/>
                  </a:cubicBezTo>
                  <a:cubicBezTo>
                    <a:pt x="52" y="64"/>
                    <a:pt x="52" y="62"/>
                    <a:pt x="52" y="62"/>
                  </a:cubicBezTo>
                  <a:close/>
                  <a:moveTo>
                    <a:pt x="20" y="17"/>
                  </a:moveTo>
                  <a:cubicBezTo>
                    <a:pt x="21" y="18"/>
                    <a:pt x="22" y="18"/>
                    <a:pt x="23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5" y="15"/>
                    <a:pt x="25" y="14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0"/>
                    <a:pt x="16" y="0"/>
                    <a:pt x="15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2" y="3"/>
                    <a:pt x="13" y="4"/>
                  </a:cubicBezTo>
                  <a:lnTo>
                    <a:pt x="20" y="17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49993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evt" cmd="playFrom(0.0)">
                                      <p:cBhvr>
                                        <p:cTn id="6" dur="1" fill="hold"/>
                                        <p:tgtEl>
                                          <p:spTgt spid="31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3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3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25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25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5" dur="225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path" presetSubtype="0" repeatCount="indefinite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1.38778E-17 L -1.01181 0.98426 " pathEditMode="relative" rAng="0" ptsTypes="AA">
                                      <p:cBhvr>
                                        <p:cTn id="17" dur="13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5060000" y="492000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9" dur="13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299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9" presetClass="path" presetSubtype="0" repeatCount="indefinite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-0.73229 0.64746 " pathEditMode="relative" rAng="0" ptsTypes="AA">
                                      <p:cBhvr>
                                        <p:cTn id="22" dur="18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3660000" y="324000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xit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4" dur="18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7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49" presetClass="path" presetSubtype="0" repeatCount="indefinite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3.33333E-6 L -0.56684 0.56181 " pathEditMode="relative" rAng="0" ptsTypes="AA">
                                      <p:cBhvr>
                                        <p:cTn id="27" dur="9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840000" y="281000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xit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9" dur="9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9" presetClass="path" presetSubtype="0" repeatCount="indefinite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3.7037E-7 L -0.7323 0.64745 " pathEditMode="relative" rAng="0" ptsTypes="AA">
                                      <p:cBhvr>
                                        <p:cTn id="32" dur="13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3660000" y="324000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xit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4" dur="13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299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53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37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7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0" dur="3700"/>
                                        <p:tgtEl>
                                          <p:spTgt spid="3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8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8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5" dur="18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4400" fill="hold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4400" fill="hold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0" dur="4400"/>
                                        <p:tgtEl>
                                          <p:spTgt spid="3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5" dur="3500"/>
                                        <p:tgtEl>
                                          <p:spTgt spid="3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4200" fill="hold"/>
                                        <p:tgtEl>
                                          <p:spTgt spid="30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200" fill="hold"/>
                                        <p:tgtEl>
                                          <p:spTgt spid="30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0" dur="4200"/>
                                        <p:tgtEl>
                                          <p:spTgt spid="3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0" fill="hold"/>
                                        <p:tgtEl>
                                          <p:spTgt spid="30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0" fill="hold"/>
                                        <p:tgtEl>
                                          <p:spTgt spid="30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5" dur="3000"/>
                                        <p:tgtEl>
                                          <p:spTgt spid="3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700" fill="hold"/>
                                        <p:tgtEl>
                                          <p:spTgt spid="30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700" fill="hold"/>
                                        <p:tgtEl>
                                          <p:spTgt spid="30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0" dur="1700"/>
                                        <p:tgtEl>
                                          <p:spTgt spid="3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72" dur="4500" tmFilter="0, 0; .2, .5; .8, .5; 1, 0"/>
                                        <p:tgtEl>
                                          <p:spTgt spid="309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3" dur="2250" autoRev="1" fill="hold"/>
                                        <p:tgtEl>
                                          <p:spTgt spid="309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3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3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4" dur="500" tmFilter="0,0; .5, 1; 1, 1"/>
                                        <p:tgtEl>
                                          <p:spTgt spid="3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6" presetClass="entr" presetSubtype="37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7" dur="500"/>
                                        <p:tgtEl>
                                          <p:spTgt spid="3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7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0" dur="750"/>
                                        <p:tgtEl>
                                          <p:spTgt spid="3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750" fill="hold"/>
                                        <p:tgtEl>
                                          <p:spTgt spid="3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75" decel="100000" fill="hold"/>
                                        <p:tgtEl>
                                          <p:spTgt spid="3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37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6" dur="750"/>
                                        <p:tgtEl>
                                          <p:spTgt spid="3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750" fill="hold"/>
                                        <p:tgtEl>
                                          <p:spTgt spid="3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75" decel="100000" fill="hold"/>
                                        <p:tgtEl>
                                          <p:spTgt spid="3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37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2" dur="750"/>
                                        <p:tgtEl>
                                          <p:spTgt spid="3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3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675" decel="100000" fill="hold"/>
                                        <p:tgtEl>
                                          <p:spTgt spid="3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37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8" dur="750"/>
                                        <p:tgtEl>
                                          <p:spTgt spid="3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750" fill="hold"/>
                                        <p:tgtEl>
                                          <p:spTgt spid="3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675" decel="100000" fill="hold"/>
                                        <p:tgtEl>
                                          <p:spTgt spid="3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37" presetClass="entr" presetSubtype="0" fill="hold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4" dur="750"/>
                                        <p:tgtEl>
                                          <p:spTgt spid="3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750" fill="hold"/>
                                        <p:tgtEl>
                                          <p:spTgt spid="3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75" decel="100000" fill="hold"/>
                                        <p:tgtEl>
                                          <p:spTgt spid="3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8" repeatCount="indefinite" fill="hold" display="1" nodeType="clickEffect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03"/>
                </p:tgtEl>
              </p:cMediaNode>
            </p:audio>
          </p:childTnLst>
        </p:cTn>
      </p:par>
    </p:tnLst>
    <p:bldLst>
      <p:bldP spid="3077" grpId="0" bldLvl="0" animBg="1" autoUpdateAnimBg="0"/>
      <p:bldP spid="3077" grpId="1" bldLvl="0" animBg="1" autoUpdateAnimBg="0"/>
      <p:bldP spid="3078" grpId="0" bldLvl="0" animBg="1" autoUpdateAnimBg="0"/>
      <p:bldP spid="3078" grpId="1" bldLvl="0" animBg="1" autoUpdateAnimBg="0"/>
      <p:bldP spid="3079" grpId="0" bldLvl="0" animBg="1" autoUpdateAnimBg="0"/>
      <p:bldP spid="3079" grpId="1" bldLvl="0" animBg="1" autoUpdateAnimBg="0"/>
      <p:bldP spid="3080" grpId="0" bldLvl="0" animBg="1" autoUpdateAnimBg="0"/>
      <p:bldP spid="3080" grpId="1" bldLvl="0" animBg="1" autoUpdateAnimBg="0"/>
      <p:bldP spid="3102" grpId="0" bldLvl="0" autoUpdateAnimBg="0"/>
      <p:bldP spid="3104" grpId="0" bldLvl="0" autoUpdateAnimBg="0"/>
      <p:bldP spid="3105" grpId="0" bldLvl="0" animBg="1" autoUpdateAnimBg="0"/>
      <p:bldP spid="3106" grpId="0" bldLvl="0" animBg="1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225" y="2881451"/>
            <a:ext cx="1219200" cy="12192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4069025" y="2079785"/>
            <a:ext cx="3313288" cy="2901864"/>
            <a:chOff x="4069025" y="2079785"/>
            <a:chExt cx="3313288" cy="2901864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8581" y="3170354"/>
              <a:ext cx="993732" cy="993732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8225" y="2079785"/>
              <a:ext cx="993732" cy="993732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9025" y="2994185"/>
              <a:ext cx="993732" cy="993732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2115" y="3987917"/>
              <a:ext cx="993732" cy="993732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4335" y="2994185"/>
              <a:ext cx="993732" cy="993732"/>
            </a:xfrm>
            <a:prstGeom prst="rect">
              <a:avLst/>
            </a:prstGeom>
          </p:spPr>
        </p:pic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171" y="1854317"/>
            <a:ext cx="1219200" cy="12192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171" y="252369"/>
            <a:ext cx="1219200" cy="12192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171" y="3378317"/>
            <a:ext cx="1219200" cy="121920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8956617" y="5105271"/>
            <a:ext cx="2248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</a:rPr>
              <a:t>BonusRate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</a:rPr>
              <a:t>、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</a:rPr>
              <a:t>TrapRate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文本框 55"/>
          <p:cNvSpPr>
            <a:spLocks noChangeArrowheads="1"/>
          </p:cNvSpPr>
          <p:nvPr/>
        </p:nvSpPr>
        <p:spPr bwMode="auto">
          <a:xfrm>
            <a:off x="4312728" y="5094383"/>
            <a:ext cx="3170194" cy="147117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          </a:t>
            </a:r>
            <a:endParaRPr lang="zh-CN" altLang="en-US" sz="1600" dirty="0">
              <a:solidFill>
                <a:schemeClr val="bg1"/>
              </a:solidFill>
              <a:latin typeface="Roboto condensed"/>
              <a:cs typeface="Roboto condensed"/>
              <a:sym typeface="华文宋体" panose="02010600040101010101" pitchFamily="2" charset="-122"/>
            </a:endParaRP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Which grid will be filled with flame? And what result? Including blocked by wall.</a:t>
            </a:r>
            <a:endParaRPr lang="en-US" altLang="zh-CN" sz="1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335295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55"/>
          <p:cNvSpPr>
            <a:spLocks noChangeArrowheads="1"/>
          </p:cNvSpPr>
          <p:nvPr/>
        </p:nvSpPr>
        <p:spPr bwMode="auto">
          <a:xfrm>
            <a:off x="3327939" y="1192006"/>
            <a:ext cx="4264097" cy="40564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Runtime object data          </a:t>
            </a:r>
            <a:endParaRPr lang="zh-CN" altLang="en-US" sz="1600" dirty="0">
              <a:solidFill>
                <a:schemeClr val="bg1"/>
              </a:solidFill>
              <a:latin typeface="Roboto condensed"/>
              <a:cs typeface="Roboto condensed"/>
              <a:sym typeface="华文宋体" panose="02010600040101010101" pitchFamily="2" charset="-122"/>
            </a:endParaRP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  <a:latin typeface="Roboto condensed"/>
                <a:cs typeface="Roboto condensed"/>
              </a:rPr>
              <a:t>initMap</a:t>
            </a:r>
            <a:endParaRPr lang="en-US" altLang="zh-CN" sz="2800" dirty="0" smtClean="0">
              <a:solidFill>
                <a:schemeClr val="bg1"/>
              </a:solidFill>
              <a:latin typeface="Roboto condensed"/>
              <a:cs typeface="Roboto condensed"/>
            </a:endParaRP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  <a:latin typeface="Roboto condensed"/>
                <a:cs typeface="Roboto condensed"/>
              </a:rPr>
              <a:t>runtimeMap</a:t>
            </a:r>
            <a:endParaRPr lang="en-US" altLang="zh-CN" sz="2800" dirty="0" smtClean="0">
              <a:solidFill>
                <a:schemeClr val="bg1"/>
              </a:solidFill>
              <a:latin typeface="Roboto condensed"/>
              <a:cs typeface="Roboto condensed"/>
            </a:endParaRP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  <a:latin typeface="Roboto condensed"/>
                <a:cs typeface="Roboto condensed"/>
              </a:rPr>
              <a:t>objectMap</a:t>
            </a:r>
            <a:endParaRPr lang="en-US" altLang="zh-CN" sz="2800" dirty="0" smtClean="0">
              <a:solidFill>
                <a:schemeClr val="bg1"/>
              </a:solidFill>
              <a:latin typeface="Roboto condensed"/>
              <a:cs typeface="Roboto condensed"/>
            </a:endParaRP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  <a:latin typeface="Roboto condensed"/>
                <a:cs typeface="Roboto condensed"/>
              </a:rPr>
              <a:t>dangerMap</a:t>
            </a:r>
            <a:endParaRPr lang="en-US" altLang="zh-CN" sz="2800" dirty="0" smtClean="0">
              <a:solidFill>
                <a:schemeClr val="bg1"/>
              </a:solidFill>
              <a:latin typeface="Roboto condensed"/>
              <a:cs typeface="Roboto condensed"/>
            </a:endParaRP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bg1"/>
                </a:solidFill>
                <a:latin typeface="Roboto condensed"/>
                <a:cs typeface="Roboto condensed"/>
              </a:rPr>
              <a:t>n</a:t>
            </a:r>
            <a:r>
              <a:rPr lang="en-US" altLang="zh-CN" sz="2800" dirty="0" err="1" smtClean="0">
                <a:solidFill>
                  <a:schemeClr val="bg1"/>
                </a:solidFill>
                <a:latin typeface="Roboto condensed"/>
                <a:cs typeface="Roboto condensed"/>
              </a:rPr>
              <a:t>pc</a:t>
            </a:r>
            <a:endParaRPr lang="en-US" altLang="zh-CN" sz="2800" dirty="0" smtClean="0">
              <a:solidFill>
                <a:schemeClr val="bg1"/>
              </a:solidFill>
              <a:latin typeface="Roboto condensed"/>
              <a:cs typeface="Roboto condensed"/>
            </a:endParaRP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latin typeface="Roboto condensed"/>
                <a:cs typeface="Roboto condensed"/>
              </a:rPr>
              <a:t>p</a:t>
            </a:r>
            <a:r>
              <a:rPr lang="en-US" altLang="zh-CN" sz="28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layer</a:t>
            </a:r>
            <a:endParaRPr lang="en-US" altLang="zh-CN" sz="28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9" name="文本框 55"/>
          <p:cNvSpPr>
            <a:spLocks noChangeArrowheads="1"/>
          </p:cNvSpPr>
          <p:nvPr/>
        </p:nvSpPr>
        <p:spPr bwMode="auto">
          <a:xfrm>
            <a:off x="2891711" y="5000608"/>
            <a:ext cx="4297653" cy="11264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          </a:t>
            </a:r>
            <a:endParaRPr lang="zh-CN" altLang="en-US" sz="1600" dirty="0">
              <a:solidFill>
                <a:schemeClr val="bg1"/>
              </a:solidFill>
              <a:latin typeface="Roboto condensed"/>
              <a:cs typeface="Roboto condensed"/>
              <a:sym typeface="华文宋体" panose="02010600040101010101" pitchFamily="2" charset="-122"/>
            </a:endParaRP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Update Every time create/destroy bomb/flame/wall/bonus/trap/player/</a:t>
            </a:r>
            <a:r>
              <a:rPr lang="en-US" altLang="zh-CN" sz="1600" dirty="0" err="1" smtClean="0">
                <a:solidFill>
                  <a:schemeClr val="bg1"/>
                </a:solidFill>
                <a:latin typeface="Roboto condensed"/>
                <a:cs typeface="Roboto condensed"/>
              </a:rPr>
              <a:t>npc</a:t>
            </a:r>
            <a:endParaRPr lang="en-US" altLang="zh-CN" sz="1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748659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55"/>
          <p:cNvSpPr>
            <a:spLocks noChangeArrowheads="1"/>
          </p:cNvSpPr>
          <p:nvPr/>
        </p:nvSpPr>
        <p:spPr bwMode="auto">
          <a:xfrm>
            <a:off x="4057781" y="2056072"/>
            <a:ext cx="4264097" cy="23821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In Normal Mode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Try to kill all the </a:t>
            </a:r>
            <a:r>
              <a:rPr lang="en-US" altLang="zh-CN" sz="2400" dirty="0" err="1" smtClean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npc</a:t>
            </a:r>
            <a:endParaRPr lang="en-US" altLang="zh-CN" sz="2400" dirty="0" smtClean="0">
              <a:solidFill>
                <a:schemeClr val="bg1"/>
              </a:solidFill>
              <a:latin typeface="Roboto condensed"/>
              <a:cs typeface="Roboto condensed"/>
              <a:sym typeface="华文宋体" panose="0201060004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In survive Mode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Try to survive longer</a:t>
            </a:r>
            <a:endParaRPr lang="en-US" altLang="zh-CN" sz="40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4" name="文本框 55"/>
          <p:cNvSpPr>
            <a:spLocks noChangeArrowheads="1"/>
          </p:cNvSpPr>
          <p:nvPr/>
        </p:nvSpPr>
        <p:spPr bwMode="auto">
          <a:xfrm>
            <a:off x="3428605" y="4857995"/>
            <a:ext cx="5522447" cy="43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Check if player dead, no </a:t>
            </a:r>
            <a:r>
              <a:rPr lang="en-US" altLang="zh-CN" sz="1600" dirty="0" err="1" smtClean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npc</a:t>
            </a: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 left, time is over</a:t>
            </a:r>
            <a:endParaRPr lang="en-US" altLang="zh-CN" sz="1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82688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椭圆 51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椭圆 52"/>
          <p:cNvSpPr>
            <a:spLocks noChangeArrowheads="1"/>
          </p:cNvSpPr>
          <p:nvPr/>
        </p:nvSpPr>
        <p:spPr bwMode="auto">
          <a:xfrm>
            <a:off x="3870325" y="5586413"/>
            <a:ext cx="923925" cy="923925"/>
          </a:xfrm>
          <a:prstGeom prst="ellipse">
            <a:avLst/>
          </a:prstGeom>
          <a:solidFill>
            <a:srgbClr val="2F2637">
              <a:alpha val="54118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椭圆 53"/>
          <p:cNvSpPr>
            <a:spLocks noChangeArrowheads="1"/>
          </p:cNvSpPr>
          <p:nvPr/>
        </p:nvSpPr>
        <p:spPr bwMode="auto">
          <a:xfrm>
            <a:off x="3432175" y="1146175"/>
            <a:ext cx="631825" cy="631825"/>
          </a:xfrm>
          <a:prstGeom prst="ellipse">
            <a:avLst/>
          </a:prstGeom>
          <a:solidFill>
            <a:srgbClr val="D0EAEB">
              <a:alpha val="74118"/>
            </a:srgbClr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文本框 54"/>
          <p:cNvSpPr>
            <a:spLocks noChangeArrowheads="1"/>
          </p:cNvSpPr>
          <p:nvPr/>
        </p:nvSpPr>
        <p:spPr bwMode="auto">
          <a:xfrm>
            <a:off x="7075938" y="3610192"/>
            <a:ext cx="3075672" cy="6053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latin typeface="Roboto condensed"/>
                <a:cs typeface="Roboto condensed"/>
              </a:rPr>
              <a:t>AI</a:t>
            </a:r>
            <a:endParaRPr lang="en-US" altLang="zh-CN" b="1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11" name="文本框 55"/>
          <p:cNvSpPr>
            <a:spLocks noChangeArrowheads="1"/>
          </p:cNvSpPr>
          <p:nvPr/>
        </p:nvSpPr>
        <p:spPr bwMode="auto">
          <a:xfrm>
            <a:off x="7329488" y="4459951"/>
            <a:ext cx="3170194" cy="147117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Danger Map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Interest Map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FSM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Path Find</a:t>
            </a:r>
            <a:endParaRPr lang="en-US" altLang="zh-CN" sz="1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12" name="直接连接符 56"/>
          <p:cNvSpPr>
            <a:spLocks noChangeShapeType="1"/>
          </p:cNvSpPr>
          <p:nvPr/>
        </p:nvSpPr>
        <p:spPr bwMode="auto">
          <a:xfrm rot="5400000">
            <a:off x="8612981" y="2478882"/>
            <a:ext cx="1587" cy="3600450"/>
          </a:xfrm>
          <a:prstGeom prst="line">
            <a:avLst/>
          </a:prstGeom>
          <a:noFill/>
          <a:ln w="127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" name="椭圆 58"/>
          <p:cNvSpPr>
            <a:spLocks noChangeArrowheads="1"/>
          </p:cNvSpPr>
          <p:nvPr/>
        </p:nvSpPr>
        <p:spPr bwMode="auto"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4" name="组合 59"/>
          <p:cNvGrpSpPr>
            <a:grpSpLocks/>
          </p:cNvGrpSpPr>
          <p:nvPr/>
        </p:nvGrpSpPr>
        <p:grpSpPr bwMode="auto"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115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16" name="任意多边形 61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17" name="椭圆 14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椭圆 15"/>
          <p:cNvSpPr>
            <a:spLocks noChangeArrowheads="1"/>
          </p:cNvSpPr>
          <p:nvPr/>
        </p:nvSpPr>
        <p:spPr bwMode="auto"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9" name="文本框 57"/>
          <p:cNvSpPr>
            <a:spLocks noChangeArrowheads="1"/>
          </p:cNvSpPr>
          <p:nvPr/>
        </p:nvSpPr>
        <p:spPr bwMode="auto">
          <a:xfrm>
            <a:off x="1971675" y="2668588"/>
            <a:ext cx="18478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3800" b="1" dirty="0" smtClean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03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416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1589645"/>
              </p:ext>
            </p:extLst>
          </p:nvPr>
        </p:nvGraphicFramePr>
        <p:xfrm>
          <a:off x="2317227" y="1290118"/>
          <a:ext cx="7682451" cy="449828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7493"/>
                <a:gridCol w="1097493"/>
                <a:gridCol w="1097493"/>
                <a:gridCol w="1097493"/>
                <a:gridCol w="1097493"/>
                <a:gridCol w="1097493"/>
                <a:gridCol w="1097493"/>
              </a:tblGrid>
              <a:tr h="64261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</a:tbl>
          </a:graphicData>
        </a:graphic>
      </p:graphicFrame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996" y="3046069"/>
            <a:ext cx="802911" cy="80291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859" y="3175581"/>
            <a:ext cx="757290" cy="75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469478"/>
              </p:ext>
            </p:extLst>
          </p:nvPr>
        </p:nvGraphicFramePr>
        <p:xfrm>
          <a:off x="2317227" y="1290118"/>
          <a:ext cx="7682451" cy="449828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7493"/>
                <a:gridCol w="1097493"/>
                <a:gridCol w="1097493"/>
                <a:gridCol w="1097493"/>
                <a:gridCol w="1097493"/>
                <a:gridCol w="1097493"/>
                <a:gridCol w="1097493"/>
              </a:tblGrid>
              <a:tr h="64261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947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2317227" y="1290118"/>
          <a:ext cx="7682451" cy="449828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7493"/>
                <a:gridCol w="1097493"/>
                <a:gridCol w="1097493"/>
                <a:gridCol w="1097493"/>
                <a:gridCol w="1097493"/>
                <a:gridCol w="1097493"/>
                <a:gridCol w="1097493"/>
              </a:tblGrid>
              <a:tr h="64261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</a:tbl>
          </a:graphicData>
        </a:graphic>
      </p:graphicFrame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484" y="3029291"/>
            <a:ext cx="802911" cy="80291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484" y="2367959"/>
            <a:ext cx="802911" cy="80291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396" y="2443460"/>
            <a:ext cx="802911" cy="80291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772" y="3029290"/>
            <a:ext cx="802911" cy="802911"/>
          </a:xfrm>
          <a:prstGeom prst="rect">
            <a:avLst/>
          </a:prstGeom>
        </p:spPr>
      </p:pic>
      <p:cxnSp>
        <p:nvCxnSpPr>
          <p:cNvPr id="4" name="直接箭头连接符 3"/>
          <p:cNvCxnSpPr>
            <a:stCxn id="16" idx="3"/>
            <a:endCxn id="13" idx="1"/>
          </p:cNvCxnSpPr>
          <p:nvPr/>
        </p:nvCxnSpPr>
        <p:spPr>
          <a:xfrm flipV="1">
            <a:off x="5578395" y="3430746"/>
            <a:ext cx="2983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endCxn id="13" idx="0"/>
          </p:cNvCxnSpPr>
          <p:nvPr/>
        </p:nvCxnSpPr>
        <p:spPr>
          <a:xfrm flipH="1" flipV="1">
            <a:off x="6278228" y="3029290"/>
            <a:ext cx="32623" cy="292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12" idx="1"/>
          </p:cNvCxnSpPr>
          <p:nvPr/>
        </p:nvCxnSpPr>
        <p:spPr>
          <a:xfrm flipH="1" flipV="1">
            <a:off x="5394121" y="2844915"/>
            <a:ext cx="515275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H="1">
            <a:off x="5033394" y="3029290"/>
            <a:ext cx="75501" cy="292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810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919585"/>
              </p:ext>
            </p:extLst>
          </p:nvPr>
        </p:nvGraphicFramePr>
        <p:xfrm>
          <a:off x="2317227" y="1290118"/>
          <a:ext cx="7682451" cy="449828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7493"/>
                <a:gridCol w="1097493"/>
                <a:gridCol w="1097493"/>
                <a:gridCol w="1097493"/>
                <a:gridCol w="1097493"/>
                <a:gridCol w="1097493"/>
                <a:gridCol w="1097493"/>
              </a:tblGrid>
              <a:tr h="64261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1.5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  <a:tr h="6426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Inf</a:t>
                      </a:r>
                      <a:endParaRPr lang="zh-CN" altLang="en-US" dirty="0" smtClean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1961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54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3456743"/>
              </p:ext>
            </p:extLst>
          </p:nvPr>
        </p:nvGraphicFramePr>
        <p:xfrm>
          <a:off x="2476616" y="1701178"/>
          <a:ext cx="8128000" cy="3053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Items</a:t>
                      </a:r>
                      <a:endParaRPr lang="zh-CN" altLang="en-US" sz="2400" b="1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Interest Point</a:t>
                      </a:r>
                      <a:endParaRPr lang="zh-CN" altLang="en-US" sz="2400" b="1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bomb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-5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dwall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bonus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trap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-10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flame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-10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player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dead-end</a:t>
                      </a:r>
                      <a:endParaRPr lang="zh-CN" alt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-2</a:t>
                      </a:r>
                      <a:endParaRPr lang="zh-CN" altLang="en-US" sz="18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43922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70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766762"/>
            <a:ext cx="11049000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20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158"/>
          <p:cNvSpPr>
            <a:spLocks/>
          </p:cNvSpPr>
          <p:nvPr/>
        </p:nvSpPr>
        <p:spPr bwMode="auto">
          <a:xfrm>
            <a:off x="4292858" y="3656982"/>
            <a:ext cx="3177443" cy="2409591"/>
          </a:xfrm>
          <a:custGeom>
            <a:avLst/>
            <a:gdLst>
              <a:gd name="T0" fmla="*/ 2147483647 w 21600"/>
              <a:gd name="T1" fmla="*/ 0 h 21600"/>
              <a:gd name="T2" fmla="*/ 1005315103 w 21600"/>
              <a:gd name="T3" fmla="*/ 907700304 h 21600"/>
              <a:gd name="T4" fmla="*/ 0 w 21600"/>
              <a:gd name="T5" fmla="*/ 1485518270 h 21600"/>
              <a:gd name="T6" fmla="*/ 0 w 21600"/>
              <a:gd name="T7" fmla="*/ 1815400607 h 21600"/>
              <a:gd name="T8" fmla="*/ 1579200677 w 21600"/>
              <a:gd name="T9" fmla="*/ 907700304 h 21600"/>
              <a:gd name="T10" fmla="*/ 2147483647 w 21600"/>
              <a:gd name="T11" fmla="*/ 329797929 h 21600"/>
              <a:gd name="T12" fmla="*/ 2147483647 w 21600"/>
              <a:gd name="T13" fmla="*/ 907700304 h 21600"/>
              <a:gd name="T14" fmla="*/ 2147483647 w 21600"/>
              <a:gd name="T15" fmla="*/ 907700304 h 21600"/>
              <a:gd name="T16" fmla="*/ 2147483647 w 21600"/>
              <a:gd name="T17" fmla="*/ 0 h 21600"/>
              <a:gd name="T18" fmla="*/ 2147483647 w 21600"/>
              <a:gd name="T19" fmla="*/ 0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1600" h="21600">
                <a:moveTo>
                  <a:pt x="13408" y="0"/>
                </a:moveTo>
                <a:cubicBezTo>
                  <a:pt x="8890" y="0"/>
                  <a:pt x="5215" y="4845"/>
                  <a:pt x="5215" y="10800"/>
                </a:cubicBezTo>
                <a:cubicBezTo>
                  <a:pt x="5215" y="14591"/>
                  <a:pt x="2876" y="17675"/>
                  <a:pt x="0" y="17675"/>
                </a:cubicBezTo>
                <a:lnTo>
                  <a:pt x="0" y="21600"/>
                </a:lnTo>
                <a:cubicBezTo>
                  <a:pt x="4517" y="21600"/>
                  <a:pt x="8192" y="16755"/>
                  <a:pt x="8192" y="10800"/>
                </a:cubicBezTo>
                <a:cubicBezTo>
                  <a:pt x="8192" y="7009"/>
                  <a:pt x="10532" y="3924"/>
                  <a:pt x="13408" y="3924"/>
                </a:cubicBezTo>
                <a:cubicBezTo>
                  <a:pt x="16283" y="3924"/>
                  <a:pt x="18623" y="7009"/>
                  <a:pt x="18623" y="10800"/>
                </a:cubicBezTo>
                <a:lnTo>
                  <a:pt x="21600" y="10800"/>
                </a:lnTo>
                <a:cubicBezTo>
                  <a:pt x="21600" y="4845"/>
                  <a:pt x="17925" y="0"/>
                  <a:pt x="13408" y="0"/>
                </a:cubicBezTo>
                <a:close/>
                <a:moveTo>
                  <a:pt x="13408" y="0"/>
                </a:moveTo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800" dirty="0"/>
          </a:p>
        </p:txBody>
      </p:sp>
      <p:sp>
        <p:nvSpPr>
          <p:cNvPr id="7" name="AutoShape 160"/>
          <p:cNvSpPr>
            <a:spLocks/>
          </p:cNvSpPr>
          <p:nvPr/>
        </p:nvSpPr>
        <p:spPr bwMode="auto">
          <a:xfrm>
            <a:off x="7041792" y="3656982"/>
            <a:ext cx="2409359" cy="2409591"/>
          </a:xfrm>
          <a:custGeom>
            <a:avLst/>
            <a:gdLst>
              <a:gd name="T0" fmla="*/ 907700304 w 21600"/>
              <a:gd name="T1" fmla="*/ 1815400607 h 21600"/>
              <a:gd name="T2" fmla="*/ 0 w 21600"/>
              <a:gd name="T3" fmla="*/ 907700304 h 21600"/>
              <a:gd name="T4" fmla="*/ 329882381 w 21600"/>
              <a:gd name="T5" fmla="*/ 907700304 h 21600"/>
              <a:gd name="T6" fmla="*/ 907700304 w 21600"/>
              <a:gd name="T7" fmla="*/ 1485518270 h 21600"/>
              <a:gd name="T8" fmla="*/ 1485602679 w 21600"/>
              <a:gd name="T9" fmla="*/ 907700304 h 21600"/>
              <a:gd name="T10" fmla="*/ 907700304 w 21600"/>
              <a:gd name="T11" fmla="*/ 329882381 h 21600"/>
              <a:gd name="T12" fmla="*/ 907700304 w 21600"/>
              <a:gd name="T13" fmla="*/ 0 h 21600"/>
              <a:gd name="T14" fmla="*/ 1815400607 w 21600"/>
              <a:gd name="T15" fmla="*/ 907700304 h 21600"/>
              <a:gd name="T16" fmla="*/ 907700304 w 21600"/>
              <a:gd name="T17" fmla="*/ 1815400607 h 21600"/>
              <a:gd name="T18" fmla="*/ 907700304 w 21600"/>
              <a:gd name="T19" fmla="*/ 1815400607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1600" h="21600">
                <a:moveTo>
                  <a:pt x="10800" y="21600"/>
                </a:moveTo>
                <a:cubicBezTo>
                  <a:pt x="4845" y="21600"/>
                  <a:pt x="0" y="16755"/>
                  <a:pt x="0" y="10800"/>
                </a:cubicBezTo>
                <a:lnTo>
                  <a:pt x="3925" y="10800"/>
                </a:lnTo>
                <a:cubicBezTo>
                  <a:pt x="3925" y="14591"/>
                  <a:pt x="7009" y="17675"/>
                  <a:pt x="10800" y="17675"/>
                </a:cubicBezTo>
                <a:cubicBezTo>
                  <a:pt x="14591" y="17675"/>
                  <a:pt x="17676" y="14591"/>
                  <a:pt x="17676" y="10800"/>
                </a:cubicBezTo>
                <a:cubicBezTo>
                  <a:pt x="17676" y="7009"/>
                  <a:pt x="14591" y="3925"/>
                  <a:pt x="10800" y="3925"/>
                </a:cubicBezTo>
                <a:lnTo>
                  <a:pt x="10800" y="0"/>
                </a:lnTo>
                <a:cubicBezTo>
                  <a:pt x="16755" y="0"/>
                  <a:pt x="21600" y="4845"/>
                  <a:pt x="21600" y="10800"/>
                </a:cubicBezTo>
                <a:cubicBezTo>
                  <a:pt x="21600" y="16755"/>
                  <a:pt x="16755" y="21600"/>
                  <a:pt x="10800" y="21600"/>
                </a:cubicBezTo>
                <a:close/>
                <a:moveTo>
                  <a:pt x="10800" y="21600"/>
                </a:moveTo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800" dirty="0"/>
          </a:p>
        </p:txBody>
      </p:sp>
      <p:sp>
        <p:nvSpPr>
          <p:cNvPr id="8" name="AutoShape 162"/>
          <p:cNvSpPr>
            <a:spLocks/>
          </p:cNvSpPr>
          <p:nvPr/>
        </p:nvSpPr>
        <p:spPr bwMode="auto">
          <a:xfrm>
            <a:off x="9014556" y="1684028"/>
            <a:ext cx="3177443" cy="2409591"/>
          </a:xfrm>
          <a:custGeom>
            <a:avLst/>
            <a:gdLst>
              <a:gd name="T0" fmla="*/ 2147483647 w 21600"/>
              <a:gd name="T1" fmla="*/ 907700304 h 21600"/>
              <a:gd name="T2" fmla="*/ 1579200677 w 21600"/>
              <a:gd name="T3" fmla="*/ 1485518270 h 21600"/>
              <a:gd name="T4" fmla="*/ 573885574 w 21600"/>
              <a:gd name="T5" fmla="*/ 907700304 h 21600"/>
              <a:gd name="T6" fmla="*/ 0 w 21600"/>
              <a:gd name="T7" fmla="*/ 907700304 h 21600"/>
              <a:gd name="T8" fmla="*/ 1579200677 w 21600"/>
              <a:gd name="T9" fmla="*/ 1815400607 h 21600"/>
              <a:gd name="T10" fmla="*/ 2147483647 w 21600"/>
              <a:gd name="T11" fmla="*/ 907700304 h 21600"/>
              <a:gd name="T12" fmla="*/ 2147483647 w 21600"/>
              <a:gd name="T13" fmla="*/ 329882381 h 21600"/>
              <a:gd name="T14" fmla="*/ 2147483647 w 21600"/>
              <a:gd name="T15" fmla="*/ 0 h 21600"/>
              <a:gd name="T16" fmla="*/ 2147483647 w 21600"/>
              <a:gd name="T17" fmla="*/ 907700304 h 21600"/>
              <a:gd name="T18" fmla="*/ 2147483647 w 21600"/>
              <a:gd name="T19" fmla="*/ 907700304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1600" h="21600">
                <a:moveTo>
                  <a:pt x="13408" y="10800"/>
                </a:moveTo>
                <a:cubicBezTo>
                  <a:pt x="13408" y="14591"/>
                  <a:pt x="11068" y="17675"/>
                  <a:pt x="8192" y="17675"/>
                </a:cubicBezTo>
                <a:cubicBezTo>
                  <a:pt x="5317" y="17675"/>
                  <a:pt x="2977" y="14591"/>
                  <a:pt x="2977" y="10800"/>
                </a:cubicBezTo>
                <a:lnTo>
                  <a:pt x="0" y="10800"/>
                </a:lnTo>
                <a:cubicBezTo>
                  <a:pt x="0" y="16755"/>
                  <a:pt x="3675" y="21600"/>
                  <a:pt x="8192" y="21600"/>
                </a:cubicBezTo>
                <a:cubicBezTo>
                  <a:pt x="12710" y="21600"/>
                  <a:pt x="16385" y="16755"/>
                  <a:pt x="16385" y="10800"/>
                </a:cubicBezTo>
                <a:cubicBezTo>
                  <a:pt x="16385" y="7009"/>
                  <a:pt x="18724" y="3925"/>
                  <a:pt x="21600" y="3925"/>
                </a:cubicBezTo>
                <a:lnTo>
                  <a:pt x="21600" y="0"/>
                </a:lnTo>
                <a:cubicBezTo>
                  <a:pt x="17083" y="0"/>
                  <a:pt x="13408" y="4845"/>
                  <a:pt x="13408" y="10800"/>
                </a:cubicBezTo>
                <a:close/>
                <a:moveTo>
                  <a:pt x="13408" y="10800"/>
                </a:moveTo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800" dirty="0"/>
          </a:p>
        </p:txBody>
      </p:sp>
      <p:sp>
        <p:nvSpPr>
          <p:cNvPr id="9" name="AutoShape 164"/>
          <p:cNvSpPr>
            <a:spLocks/>
          </p:cNvSpPr>
          <p:nvPr/>
        </p:nvSpPr>
        <p:spPr bwMode="auto">
          <a:xfrm>
            <a:off x="7041792" y="1684028"/>
            <a:ext cx="2409359" cy="2409591"/>
          </a:xfrm>
          <a:custGeom>
            <a:avLst/>
            <a:gdLst>
              <a:gd name="T0" fmla="*/ 907700304 w 21600"/>
              <a:gd name="T1" fmla="*/ 1815400607 h 21600"/>
              <a:gd name="T2" fmla="*/ 0 w 21600"/>
              <a:gd name="T3" fmla="*/ 907700304 h 21600"/>
              <a:gd name="T4" fmla="*/ 907700304 w 21600"/>
              <a:gd name="T5" fmla="*/ 0 h 21600"/>
              <a:gd name="T6" fmla="*/ 1815400607 w 21600"/>
              <a:gd name="T7" fmla="*/ 907700304 h 21600"/>
              <a:gd name="T8" fmla="*/ 1485518270 w 21600"/>
              <a:gd name="T9" fmla="*/ 907700304 h 21600"/>
              <a:gd name="T10" fmla="*/ 907700304 w 21600"/>
              <a:gd name="T11" fmla="*/ 329882381 h 21600"/>
              <a:gd name="T12" fmla="*/ 329797929 w 21600"/>
              <a:gd name="T13" fmla="*/ 907700304 h 21600"/>
              <a:gd name="T14" fmla="*/ 907700304 w 21600"/>
              <a:gd name="T15" fmla="*/ 1485518270 h 21600"/>
              <a:gd name="T16" fmla="*/ 907700304 w 21600"/>
              <a:gd name="T17" fmla="*/ 1815400607 h 21600"/>
              <a:gd name="T18" fmla="*/ 907700304 w 21600"/>
              <a:gd name="T19" fmla="*/ 1815400607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1600" h="21600">
                <a:moveTo>
                  <a:pt x="10800" y="21600"/>
                </a:moveTo>
                <a:cubicBezTo>
                  <a:pt x="4845" y="21600"/>
                  <a:pt x="0" y="16755"/>
                  <a:pt x="0" y="10800"/>
                </a:cubicBezTo>
                <a:cubicBezTo>
                  <a:pt x="0" y="4845"/>
                  <a:pt x="4845" y="0"/>
                  <a:pt x="10800" y="0"/>
                </a:cubicBezTo>
                <a:cubicBezTo>
                  <a:pt x="16755" y="0"/>
                  <a:pt x="21600" y="4845"/>
                  <a:pt x="21600" y="10800"/>
                </a:cubicBezTo>
                <a:lnTo>
                  <a:pt x="17675" y="10800"/>
                </a:lnTo>
                <a:cubicBezTo>
                  <a:pt x="17675" y="7009"/>
                  <a:pt x="14591" y="3925"/>
                  <a:pt x="10800" y="3925"/>
                </a:cubicBezTo>
                <a:cubicBezTo>
                  <a:pt x="7009" y="3925"/>
                  <a:pt x="3924" y="7009"/>
                  <a:pt x="3924" y="10800"/>
                </a:cubicBezTo>
                <a:cubicBezTo>
                  <a:pt x="3924" y="14591"/>
                  <a:pt x="7009" y="17675"/>
                  <a:pt x="10800" y="17675"/>
                </a:cubicBezTo>
                <a:lnTo>
                  <a:pt x="10800" y="21600"/>
                </a:lnTo>
                <a:close/>
                <a:moveTo>
                  <a:pt x="10800" y="21600"/>
                </a:moveTo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800" dirty="0"/>
          </a:p>
        </p:txBody>
      </p:sp>
      <p:sp>
        <p:nvSpPr>
          <p:cNvPr id="10" name="AutoShape 162"/>
          <p:cNvSpPr>
            <a:spLocks/>
          </p:cNvSpPr>
          <p:nvPr/>
        </p:nvSpPr>
        <p:spPr bwMode="auto">
          <a:xfrm>
            <a:off x="3087764" y="5627796"/>
            <a:ext cx="1205095" cy="1204805"/>
          </a:xfrm>
          <a:custGeom>
            <a:avLst/>
            <a:gdLst>
              <a:gd name="T0" fmla="*/ 2147483647 w 21600"/>
              <a:gd name="T1" fmla="*/ 907700304 h 21600"/>
              <a:gd name="T2" fmla="*/ 1579200677 w 21600"/>
              <a:gd name="T3" fmla="*/ 1485518270 h 21600"/>
              <a:gd name="T4" fmla="*/ 573885574 w 21600"/>
              <a:gd name="T5" fmla="*/ 907700304 h 21600"/>
              <a:gd name="T6" fmla="*/ 0 w 21600"/>
              <a:gd name="T7" fmla="*/ 907700304 h 21600"/>
              <a:gd name="T8" fmla="*/ 1579200677 w 21600"/>
              <a:gd name="T9" fmla="*/ 1815400607 h 21600"/>
              <a:gd name="T10" fmla="*/ 2147483647 w 21600"/>
              <a:gd name="T11" fmla="*/ 907700304 h 21600"/>
              <a:gd name="T12" fmla="*/ 2147483647 w 21600"/>
              <a:gd name="T13" fmla="*/ 329882381 h 21600"/>
              <a:gd name="T14" fmla="*/ 2147483647 w 21600"/>
              <a:gd name="T15" fmla="*/ 0 h 21600"/>
              <a:gd name="T16" fmla="*/ 2147483647 w 21600"/>
              <a:gd name="T17" fmla="*/ 907700304 h 21600"/>
              <a:gd name="T18" fmla="*/ 2147483647 w 21600"/>
              <a:gd name="T19" fmla="*/ 907700304 h 216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connsiteX0" fmla="*/ 13408 w 21600"/>
              <a:gd name="connsiteY0" fmla="*/ 10800 h 21600"/>
              <a:gd name="connsiteX1" fmla="*/ 8192 w 21600"/>
              <a:gd name="connsiteY1" fmla="*/ 17675 h 21600"/>
              <a:gd name="connsiteX2" fmla="*/ 0 w 21600"/>
              <a:gd name="connsiteY2" fmla="*/ 10800 h 21600"/>
              <a:gd name="connsiteX3" fmla="*/ 8192 w 21600"/>
              <a:gd name="connsiteY3" fmla="*/ 21600 h 21600"/>
              <a:gd name="connsiteX4" fmla="*/ 16385 w 21600"/>
              <a:gd name="connsiteY4" fmla="*/ 10800 h 21600"/>
              <a:gd name="connsiteX5" fmla="*/ 21600 w 21600"/>
              <a:gd name="connsiteY5" fmla="*/ 3925 h 21600"/>
              <a:gd name="connsiteX6" fmla="*/ 21600 w 21600"/>
              <a:gd name="connsiteY6" fmla="*/ 0 h 21600"/>
              <a:gd name="connsiteX7" fmla="*/ 13408 w 21600"/>
              <a:gd name="connsiteY7" fmla="*/ 10800 h 21600"/>
              <a:gd name="connsiteX8" fmla="*/ 13408 w 21600"/>
              <a:gd name="connsiteY8" fmla="*/ 10800 h 21600"/>
              <a:gd name="connsiteX0" fmla="*/ 6064 w 14256"/>
              <a:gd name="connsiteY0" fmla="*/ 10800 h 21837"/>
              <a:gd name="connsiteX1" fmla="*/ 848 w 14256"/>
              <a:gd name="connsiteY1" fmla="*/ 17675 h 21837"/>
              <a:gd name="connsiteX2" fmla="*/ 848 w 14256"/>
              <a:gd name="connsiteY2" fmla="*/ 21600 h 21837"/>
              <a:gd name="connsiteX3" fmla="*/ 9041 w 14256"/>
              <a:gd name="connsiteY3" fmla="*/ 10800 h 21837"/>
              <a:gd name="connsiteX4" fmla="*/ 14256 w 14256"/>
              <a:gd name="connsiteY4" fmla="*/ 3925 h 21837"/>
              <a:gd name="connsiteX5" fmla="*/ 14256 w 14256"/>
              <a:gd name="connsiteY5" fmla="*/ 0 h 21837"/>
              <a:gd name="connsiteX6" fmla="*/ 6064 w 14256"/>
              <a:gd name="connsiteY6" fmla="*/ 10800 h 21837"/>
              <a:gd name="connsiteX7" fmla="*/ 6064 w 14256"/>
              <a:gd name="connsiteY7" fmla="*/ 10800 h 21837"/>
              <a:gd name="connsiteX0" fmla="*/ 5247 w 13439"/>
              <a:gd name="connsiteY0" fmla="*/ 10800 h 17675"/>
              <a:gd name="connsiteX1" fmla="*/ 31 w 13439"/>
              <a:gd name="connsiteY1" fmla="*/ 17675 h 17675"/>
              <a:gd name="connsiteX2" fmla="*/ 8224 w 13439"/>
              <a:gd name="connsiteY2" fmla="*/ 10800 h 17675"/>
              <a:gd name="connsiteX3" fmla="*/ 13439 w 13439"/>
              <a:gd name="connsiteY3" fmla="*/ 3925 h 17675"/>
              <a:gd name="connsiteX4" fmla="*/ 13439 w 13439"/>
              <a:gd name="connsiteY4" fmla="*/ 0 h 17675"/>
              <a:gd name="connsiteX5" fmla="*/ 5247 w 13439"/>
              <a:gd name="connsiteY5" fmla="*/ 10800 h 17675"/>
              <a:gd name="connsiteX6" fmla="*/ 5247 w 13439"/>
              <a:gd name="connsiteY6" fmla="*/ 10800 h 17675"/>
              <a:gd name="connsiteX0" fmla="*/ 5247 w 13439"/>
              <a:gd name="connsiteY0" fmla="*/ 10800 h 17675"/>
              <a:gd name="connsiteX1" fmla="*/ 31 w 13439"/>
              <a:gd name="connsiteY1" fmla="*/ 17675 h 17675"/>
              <a:gd name="connsiteX2" fmla="*/ 8224 w 13439"/>
              <a:gd name="connsiteY2" fmla="*/ 10800 h 17675"/>
              <a:gd name="connsiteX3" fmla="*/ 13439 w 13439"/>
              <a:gd name="connsiteY3" fmla="*/ 3925 h 17675"/>
              <a:gd name="connsiteX4" fmla="*/ 13439 w 13439"/>
              <a:gd name="connsiteY4" fmla="*/ 0 h 17675"/>
              <a:gd name="connsiteX5" fmla="*/ 5247 w 13439"/>
              <a:gd name="connsiteY5" fmla="*/ 10800 h 17675"/>
              <a:gd name="connsiteX6" fmla="*/ 5247 w 13439"/>
              <a:gd name="connsiteY6" fmla="*/ 10800 h 17675"/>
              <a:gd name="connsiteX0" fmla="*/ 181 w 8373"/>
              <a:gd name="connsiteY0" fmla="*/ 10800 h 11918"/>
              <a:gd name="connsiteX1" fmla="*/ 3158 w 8373"/>
              <a:gd name="connsiteY1" fmla="*/ 10800 h 11918"/>
              <a:gd name="connsiteX2" fmla="*/ 8373 w 8373"/>
              <a:gd name="connsiteY2" fmla="*/ 3925 h 11918"/>
              <a:gd name="connsiteX3" fmla="*/ 8373 w 8373"/>
              <a:gd name="connsiteY3" fmla="*/ 0 h 11918"/>
              <a:gd name="connsiteX4" fmla="*/ 181 w 8373"/>
              <a:gd name="connsiteY4" fmla="*/ 10800 h 11918"/>
              <a:gd name="connsiteX5" fmla="*/ 181 w 8373"/>
              <a:gd name="connsiteY5" fmla="*/ 10800 h 11918"/>
              <a:gd name="connsiteX0" fmla="*/ 0 w 9784"/>
              <a:gd name="connsiteY0" fmla="*/ 9062 h 9062"/>
              <a:gd name="connsiteX1" fmla="*/ 3556 w 9784"/>
              <a:gd name="connsiteY1" fmla="*/ 9062 h 9062"/>
              <a:gd name="connsiteX2" fmla="*/ 9784 w 9784"/>
              <a:gd name="connsiteY2" fmla="*/ 3293 h 9062"/>
              <a:gd name="connsiteX3" fmla="*/ 9784 w 9784"/>
              <a:gd name="connsiteY3" fmla="*/ 0 h 9062"/>
              <a:gd name="connsiteX4" fmla="*/ 0 w 9784"/>
              <a:gd name="connsiteY4" fmla="*/ 9062 h 9062"/>
              <a:gd name="connsiteX5" fmla="*/ 0 w 9784"/>
              <a:gd name="connsiteY5" fmla="*/ 9062 h 9062"/>
              <a:gd name="connsiteX0" fmla="*/ 0 w 10000"/>
              <a:gd name="connsiteY0" fmla="*/ 10000 h 10537"/>
              <a:gd name="connsiteX1" fmla="*/ 3635 w 10000"/>
              <a:gd name="connsiteY1" fmla="*/ 10000 h 10537"/>
              <a:gd name="connsiteX2" fmla="*/ 10000 w 10000"/>
              <a:gd name="connsiteY2" fmla="*/ 3634 h 10537"/>
              <a:gd name="connsiteX3" fmla="*/ 10000 w 10000"/>
              <a:gd name="connsiteY3" fmla="*/ 0 h 10537"/>
              <a:gd name="connsiteX4" fmla="*/ 0 w 10000"/>
              <a:gd name="connsiteY4" fmla="*/ 10000 h 10537"/>
              <a:gd name="connsiteX5" fmla="*/ 0 w 10000"/>
              <a:gd name="connsiteY5" fmla="*/ 10000 h 10537"/>
              <a:gd name="connsiteX0" fmla="*/ 0 w 10000"/>
              <a:gd name="connsiteY0" fmla="*/ 10000 h 10000"/>
              <a:gd name="connsiteX1" fmla="*/ 3635 w 10000"/>
              <a:gd name="connsiteY1" fmla="*/ 10000 h 10000"/>
              <a:gd name="connsiteX2" fmla="*/ 10000 w 10000"/>
              <a:gd name="connsiteY2" fmla="*/ 3634 h 10000"/>
              <a:gd name="connsiteX3" fmla="*/ 10000 w 10000"/>
              <a:gd name="connsiteY3" fmla="*/ 0 h 10000"/>
              <a:gd name="connsiteX4" fmla="*/ 0 w 10000"/>
              <a:gd name="connsiteY4" fmla="*/ 10000 h 10000"/>
              <a:gd name="connsiteX5" fmla="*/ 0 w 10000"/>
              <a:gd name="connsiteY5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3635" y="10000"/>
                </a:lnTo>
                <a:cubicBezTo>
                  <a:pt x="3837" y="7109"/>
                  <a:pt x="6489" y="3634"/>
                  <a:pt x="10000" y="3634"/>
                </a:cubicBezTo>
                <a:lnTo>
                  <a:pt x="10000" y="0"/>
                </a:lnTo>
                <a:cubicBezTo>
                  <a:pt x="4486" y="0"/>
                  <a:pt x="0" y="4486"/>
                  <a:pt x="0" y="10000"/>
                </a:cubicBezTo>
                <a:close/>
                <a:moveTo>
                  <a:pt x="0" y="10000"/>
                </a:moveTo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800" dirty="0"/>
          </a:p>
        </p:txBody>
      </p:sp>
      <p:sp>
        <p:nvSpPr>
          <p:cNvPr id="11" name="AutoShape 159"/>
          <p:cNvSpPr>
            <a:spLocks/>
          </p:cNvSpPr>
          <p:nvPr/>
        </p:nvSpPr>
        <p:spPr bwMode="auto">
          <a:xfrm>
            <a:off x="5618815" y="4239164"/>
            <a:ext cx="1281489" cy="1281613"/>
          </a:xfrm>
          <a:custGeom>
            <a:avLst/>
            <a:gdLst>
              <a:gd name="T0" fmla="*/ 273207882 w 21598"/>
              <a:gd name="T1" fmla="*/ 136603929 h 21598"/>
              <a:gd name="T2" fmla="*/ 262809719 w 21598"/>
              <a:gd name="T3" fmla="*/ 84322679 h 21598"/>
              <a:gd name="T4" fmla="*/ 233196687 w 21598"/>
              <a:gd name="T5" fmla="*/ 40011172 h 21598"/>
              <a:gd name="T6" fmla="*/ 188885204 w 21598"/>
              <a:gd name="T7" fmla="*/ 10398163 h 21598"/>
              <a:gd name="T8" fmla="*/ 136603929 w 21598"/>
              <a:gd name="T9" fmla="*/ 0 h 21598"/>
              <a:gd name="T10" fmla="*/ 84322679 w 21598"/>
              <a:gd name="T11" fmla="*/ 10398163 h 21598"/>
              <a:gd name="T12" fmla="*/ 40011172 w 21598"/>
              <a:gd name="T13" fmla="*/ 40011172 h 21598"/>
              <a:gd name="T14" fmla="*/ 10398163 w 21598"/>
              <a:gd name="T15" fmla="*/ 84322679 h 21598"/>
              <a:gd name="T16" fmla="*/ 0 w 21598"/>
              <a:gd name="T17" fmla="*/ 136603929 h 21598"/>
              <a:gd name="T18" fmla="*/ 10398163 w 21598"/>
              <a:gd name="T19" fmla="*/ 188885204 h 21598"/>
              <a:gd name="T20" fmla="*/ 40011172 w 21598"/>
              <a:gd name="T21" fmla="*/ 233196687 h 21598"/>
              <a:gd name="T22" fmla="*/ 84322679 w 21598"/>
              <a:gd name="T23" fmla="*/ 262809719 h 21598"/>
              <a:gd name="T24" fmla="*/ 136603929 w 21598"/>
              <a:gd name="T25" fmla="*/ 273207882 h 21598"/>
              <a:gd name="T26" fmla="*/ 188885204 w 21598"/>
              <a:gd name="T27" fmla="*/ 262809719 h 21598"/>
              <a:gd name="T28" fmla="*/ 233196687 w 21598"/>
              <a:gd name="T29" fmla="*/ 233196687 h 21598"/>
              <a:gd name="T30" fmla="*/ 262809719 w 21598"/>
              <a:gd name="T31" fmla="*/ 188885204 h 21598"/>
              <a:gd name="T32" fmla="*/ 273207882 w 21598"/>
              <a:gd name="T33" fmla="*/ 136603929 h 21598"/>
              <a:gd name="T34" fmla="*/ 273207882 w 21598"/>
              <a:gd name="T35" fmla="*/ 136603929 h 21598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1598" h="21598">
                <a:moveTo>
                  <a:pt x="21598" y="10799"/>
                </a:moveTo>
                <a:cubicBezTo>
                  <a:pt x="21599" y="9385"/>
                  <a:pt x="21318" y="7972"/>
                  <a:pt x="20776" y="6666"/>
                </a:cubicBezTo>
                <a:cubicBezTo>
                  <a:pt x="20236" y="5360"/>
                  <a:pt x="19435" y="4162"/>
                  <a:pt x="18435" y="3163"/>
                </a:cubicBezTo>
                <a:cubicBezTo>
                  <a:pt x="17436" y="2163"/>
                  <a:pt x="16238" y="1362"/>
                  <a:pt x="14932" y="822"/>
                </a:cubicBezTo>
                <a:cubicBezTo>
                  <a:pt x="13626" y="280"/>
                  <a:pt x="12213" y="-1"/>
                  <a:pt x="10799" y="0"/>
                </a:cubicBezTo>
                <a:cubicBezTo>
                  <a:pt x="9385" y="-1"/>
                  <a:pt x="7972" y="280"/>
                  <a:pt x="6666" y="822"/>
                </a:cubicBezTo>
                <a:cubicBezTo>
                  <a:pt x="5360" y="1362"/>
                  <a:pt x="4162" y="2163"/>
                  <a:pt x="3163" y="3163"/>
                </a:cubicBezTo>
                <a:cubicBezTo>
                  <a:pt x="2163" y="4162"/>
                  <a:pt x="1362" y="5360"/>
                  <a:pt x="822" y="6666"/>
                </a:cubicBezTo>
                <a:cubicBezTo>
                  <a:pt x="280" y="7972"/>
                  <a:pt x="-1" y="9385"/>
                  <a:pt x="0" y="10799"/>
                </a:cubicBezTo>
                <a:cubicBezTo>
                  <a:pt x="-1" y="12213"/>
                  <a:pt x="280" y="13626"/>
                  <a:pt x="822" y="14932"/>
                </a:cubicBezTo>
                <a:cubicBezTo>
                  <a:pt x="1362" y="16238"/>
                  <a:pt x="2163" y="17436"/>
                  <a:pt x="3163" y="18435"/>
                </a:cubicBezTo>
                <a:cubicBezTo>
                  <a:pt x="4162" y="19435"/>
                  <a:pt x="5360" y="20236"/>
                  <a:pt x="6666" y="20776"/>
                </a:cubicBezTo>
                <a:cubicBezTo>
                  <a:pt x="7972" y="21318"/>
                  <a:pt x="9385" y="21599"/>
                  <a:pt x="10799" y="21598"/>
                </a:cubicBezTo>
                <a:cubicBezTo>
                  <a:pt x="12213" y="21599"/>
                  <a:pt x="13626" y="21318"/>
                  <a:pt x="14932" y="20776"/>
                </a:cubicBezTo>
                <a:cubicBezTo>
                  <a:pt x="16238" y="20236"/>
                  <a:pt x="17436" y="19435"/>
                  <a:pt x="18435" y="18435"/>
                </a:cubicBezTo>
                <a:cubicBezTo>
                  <a:pt x="19435" y="17436"/>
                  <a:pt x="20236" y="16238"/>
                  <a:pt x="20776" y="14932"/>
                </a:cubicBezTo>
                <a:cubicBezTo>
                  <a:pt x="21318" y="13626"/>
                  <a:pt x="21599" y="12213"/>
                  <a:pt x="21598" y="10799"/>
                </a:cubicBezTo>
                <a:close/>
                <a:moveTo>
                  <a:pt x="21598" y="10799"/>
                </a:moveTo>
              </a:path>
            </a:pathLst>
          </a:custGeom>
          <a:solidFill>
            <a:srgbClr val="3099D6"/>
          </a:solidFill>
          <a:ln w="635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 sz="3600" dirty="0">
              <a:latin typeface="Roboto condensed"/>
              <a:cs typeface="Roboto condensed"/>
            </a:endParaRPr>
          </a:p>
        </p:txBody>
      </p:sp>
      <p:sp>
        <p:nvSpPr>
          <p:cNvPr id="12" name="Rectangle 166"/>
          <p:cNvSpPr>
            <a:spLocks/>
          </p:cNvSpPr>
          <p:nvPr/>
        </p:nvSpPr>
        <p:spPr bwMode="auto">
          <a:xfrm>
            <a:off x="5919187" y="4939006"/>
            <a:ext cx="686961" cy="30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400" dirty="0" smtClean="0">
                <a:solidFill>
                  <a:schemeClr val="bg1"/>
                </a:solidFill>
                <a:latin typeface="Roboto condensed"/>
                <a:ea typeface="ＭＳ Ｐゴシック" charset="0"/>
                <a:cs typeface="Roboto condensed"/>
                <a:sym typeface="Helvetica" charset="0"/>
              </a:rPr>
              <a:t>2013</a:t>
            </a:r>
            <a:endParaRPr lang="en-US" sz="2400" dirty="0">
              <a:solidFill>
                <a:schemeClr val="bg1"/>
              </a:solidFill>
              <a:latin typeface="Roboto condensed"/>
              <a:ea typeface="ＭＳ Ｐゴシック" charset="0"/>
              <a:cs typeface="Roboto condensed"/>
              <a:sym typeface="Helvetica" charset="0"/>
            </a:endParaRPr>
          </a:p>
        </p:txBody>
      </p:sp>
      <p:grpSp>
        <p:nvGrpSpPr>
          <p:cNvPr id="13" name="Group 352"/>
          <p:cNvGrpSpPr>
            <a:grpSpLocks/>
          </p:cNvGrpSpPr>
          <p:nvPr/>
        </p:nvGrpSpPr>
        <p:grpSpPr bwMode="auto">
          <a:xfrm>
            <a:off x="6118031" y="4589950"/>
            <a:ext cx="288753" cy="288753"/>
            <a:chOff x="0" y="0"/>
            <a:chExt cx="575" cy="575"/>
          </a:xfrm>
          <a:solidFill>
            <a:schemeClr val="bg1"/>
          </a:solidFill>
        </p:grpSpPr>
        <p:sp>
          <p:nvSpPr>
            <p:cNvPr id="14" name="AutoShape 348"/>
            <p:cNvSpPr>
              <a:spLocks/>
            </p:cNvSpPr>
            <p:nvPr/>
          </p:nvSpPr>
          <p:spPr bwMode="auto">
            <a:xfrm>
              <a:off x="0" y="0"/>
              <a:ext cx="575" cy="575"/>
            </a:xfrm>
            <a:custGeom>
              <a:avLst/>
              <a:gdLst>
                <a:gd name="T0" fmla="*/ 0 w 20932"/>
                <a:gd name="T1" fmla="*/ 0 h 20930"/>
                <a:gd name="T2" fmla="*/ 0 w 20932"/>
                <a:gd name="T3" fmla="*/ 0 h 20930"/>
                <a:gd name="T4" fmla="*/ 0 w 20932"/>
                <a:gd name="T5" fmla="*/ 0 h 20930"/>
                <a:gd name="T6" fmla="*/ 0 w 20932"/>
                <a:gd name="T7" fmla="*/ 0 h 20930"/>
                <a:gd name="T8" fmla="*/ 0 w 20932"/>
                <a:gd name="T9" fmla="*/ 0 h 20930"/>
                <a:gd name="T10" fmla="*/ 0 w 20932"/>
                <a:gd name="T11" fmla="*/ 0 h 20930"/>
                <a:gd name="T12" fmla="*/ 0 w 20932"/>
                <a:gd name="T13" fmla="*/ 0 h 20930"/>
                <a:gd name="T14" fmla="*/ 0 w 20932"/>
                <a:gd name="T15" fmla="*/ 0 h 20930"/>
                <a:gd name="T16" fmla="*/ 0 w 20932"/>
                <a:gd name="T17" fmla="*/ 0 h 20930"/>
                <a:gd name="T18" fmla="*/ 0 w 20932"/>
                <a:gd name="T19" fmla="*/ 0 h 20930"/>
                <a:gd name="T20" fmla="*/ 0 w 20932"/>
                <a:gd name="T21" fmla="*/ 0 h 20930"/>
                <a:gd name="T22" fmla="*/ 0 w 20932"/>
                <a:gd name="T23" fmla="*/ 0 h 20930"/>
                <a:gd name="T24" fmla="*/ 0 w 20932"/>
                <a:gd name="T25" fmla="*/ 0 h 20930"/>
                <a:gd name="T26" fmla="*/ 0 w 20932"/>
                <a:gd name="T27" fmla="*/ 0 h 20930"/>
                <a:gd name="T28" fmla="*/ 0 w 20932"/>
                <a:gd name="T29" fmla="*/ 0 h 20930"/>
                <a:gd name="T30" fmla="*/ 0 w 20932"/>
                <a:gd name="T31" fmla="*/ 0 h 20930"/>
                <a:gd name="T32" fmla="*/ 0 w 20932"/>
                <a:gd name="T33" fmla="*/ 0 h 20930"/>
                <a:gd name="T34" fmla="*/ 0 w 20932"/>
                <a:gd name="T35" fmla="*/ 0 h 20930"/>
                <a:gd name="T36" fmla="*/ 0 w 20932"/>
                <a:gd name="T37" fmla="*/ 0 h 20930"/>
                <a:gd name="T38" fmla="*/ 0 w 20932"/>
                <a:gd name="T39" fmla="*/ 0 h 2093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0932" h="20930">
                  <a:moveTo>
                    <a:pt x="20723" y="16794"/>
                  </a:moveTo>
                  <a:lnTo>
                    <a:pt x="16124" y="14084"/>
                  </a:lnTo>
                  <a:cubicBezTo>
                    <a:pt x="15885" y="13962"/>
                    <a:pt x="15534" y="14017"/>
                    <a:pt x="15344" y="14207"/>
                  </a:cubicBezTo>
                  <a:lnTo>
                    <a:pt x="13991" y="15561"/>
                  </a:lnTo>
                  <a:cubicBezTo>
                    <a:pt x="13801" y="15750"/>
                    <a:pt x="13427" y="15908"/>
                    <a:pt x="13158" y="15911"/>
                  </a:cubicBezTo>
                  <a:cubicBezTo>
                    <a:pt x="13158" y="15911"/>
                    <a:pt x="11429" y="15931"/>
                    <a:pt x="8214" y="12715"/>
                  </a:cubicBezTo>
                  <a:cubicBezTo>
                    <a:pt x="4998" y="9499"/>
                    <a:pt x="5014" y="7764"/>
                    <a:pt x="5014" y="7764"/>
                  </a:cubicBezTo>
                  <a:cubicBezTo>
                    <a:pt x="5016" y="7495"/>
                    <a:pt x="5173" y="7121"/>
                    <a:pt x="5363" y="6931"/>
                  </a:cubicBezTo>
                  <a:lnTo>
                    <a:pt x="6516" y="5778"/>
                  </a:lnTo>
                  <a:cubicBezTo>
                    <a:pt x="6706" y="5588"/>
                    <a:pt x="6770" y="5233"/>
                    <a:pt x="6658" y="4989"/>
                  </a:cubicBezTo>
                  <a:lnTo>
                    <a:pt x="4121" y="216"/>
                  </a:lnTo>
                  <a:cubicBezTo>
                    <a:pt x="4008" y="-28"/>
                    <a:pt x="3762" y="-72"/>
                    <a:pt x="3572" y="117"/>
                  </a:cubicBezTo>
                  <a:lnTo>
                    <a:pt x="426" y="3257"/>
                  </a:lnTo>
                  <a:cubicBezTo>
                    <a:pt x="236" y="3446"/>
                    <a:pt x="51" y="3819"/>
                    <a:pt x="16" y="4085"/>
                  </a:cubicBezTo>
                  <a:cubicBezTo>
                    <a:pt x="16" y="4085"/>
                    <a:pt x="-598" y="8672"/>
                    <a:pt x="5829" y="15100"/>
                  </a:cubicBezTo>
                  <a:cubicBezTo>
                    <a:pt x="12255" y="21528"/>
                    <a:pt x="16842" y="20914"/>
                    <a:pt x="16842" y="20914"/>
                  </a:cubicBezTo>
                  <a:cubicBezTo>
                    <a:pt x="17108" y="20878"/>
                    <a:pt x="17480" y="20694"/>
                    <a:pt x="17670" y="20505"/>
                  </a:cubicBezTo>
                  <a:lnTo>
                    <a:pt x="20812" y="17361"/>
                  </a:lnTo>
                  <a:cubicBezTo>
                    <a:pt x="21002" y="17171"/>
                    <a:pt x="20962" y="16916"/>
                    <a:pt x="20723" y="16794"/>
                  </a:cubicBezTo>
                  <a:close/>
                  <a:moveTo>
                    <a:pt x="20723" y="1679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15" name="AutoShape 349"/>
            <p:cNvSpPr>
              <a:spLocks/>
            </p:cNvSpPr>
            <p:nvPr/>
          </p:nvSpPr>
          <p:spPr bwMode="auto">
            <a:xfrm>
              <a:off x="264" y="192"/>
              <a:ext cx="114" cy="11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0" y="6567"/>
                  </a:moveTo>
                  <a:cubicBezTo>
                    <a:pt x="3494" y="7443"/>
                    <a:pt x="6807" y="9229"/>
                    <a:pt x="9539" y="11969"/>
                  </a:cubicBezTo>
                  <a:cubicBezTo>
                    <a:pt x="12286" y="14725"/>
                    <a:pt x="14072" y="18072"/>
                    <a:pt x="14940" y="21600"/>
                  </a:cubicBezTo>
                  <a:lnTo>
                    <a:pt x="21600" y="21600"/>
                  </a:lnTo>
                  <a:cubicBezTo>
                    <a:pt x="20909" y="16135"/>
                    <a:pt x="18474" y="11082"/>
                    <a:pt x="14550" y="7129"/>
                  </a:cubicBezTo>
                  <a:cubicBezTo>
                    <a:pt x="10581" y="3127"/>
                    <a:pt x="5495" y="661"/>
                    <a:pt x="2" y="0"/>
                  </a:cubicBezTo>
                  <a:lnTo>
                    <a:pt x="2" y="6567"/>
                  </a:lnTo>
                  <a:lnTo>
                    <a:pt x="0" y="6567"/>
                  </a:lnTo>
                  <a:close/>
                  <a:moveTo>
                    <a:pt x="0" y="656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16" name="AutoShape 350"/>
            <p:cNvSpPr>
              <a:spLocks/>
            </p:cNvSpPr>
            <p:nvPr/>
          </p:nvSpPr>
          <p:spPr bwMode="auto">
            <a:xfrm>
              <a:off x="264" y="0"/>
              <a:ext cx="306" cy="30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8672" y="21600"/>
                  </a:moveTo>
                  <a:lnTo>
                    <a:pt x="21600" y="21599"/>
                  </a:lnTo>
                  <a:cubicBezTo>
                    <a:pt x="21387" y="10396"/>
                    <a:pt x="11173" y="170"/>
                    <a:pt x="1" y="0"/>
                  </a:cubicBezTo>
                  <a:lnTo>
                    <a:pt x="0" y="2871"/>
                  </a:lnTo>
                  <a:cubicBezTo>
                    <a:pt x="10018" y="3430"/>
                    <a:pt x="18072" y="11518"/>
                    <a:pt x="18672" y="21600"/>
                  </a:cubicBezTo>
                  <a:close/>
                  <a:moveTo>
                    <a:pt x="1867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17" name="AutoShape 351"/>
            <p:cNvSpPr>
              <a:spLocks/>
            </p:cNvSpPr>
            <p:nvPr/>
          </p:nvSpPr>
          <p:spPr bwMode="auto">
            <a:xfrm>
              <a:off x="264" y="96"/>
              <a:ext cx="210" cy="21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7333" y="21599"/>
                  </a:moveTo>
                  <a:lnTo>
                    <a:pt x="21600" y="21600"/>
                  </a:lnTo>
                  <a:cubicBezTo>
                    <a:pt x="20745" y="10040"/>
                    <a:pt x="11513" y="794"/>
                    <a:pt x="0" y="0"/>
                  </a:cubicBezTo>
                  <a:lnTo>
                    <a:pt x="0" y="4302"/>
                  </a:lnTo>
                  <a:cubicBezTo>
                    <a:pt x="9167" y="5080"/>
                    <a:pt x="16498" y="12409"/>
                    <a:pt x="17333" y="21599"/>
                  </a:cubicBezTo>
                  <a:close/>
                  <a:moveTo>
                    <a:pt x="17333" y="2159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</p:grpSp>
      <p:sp>
        <p:nvSpPr>
          <p:cNvPr id="18" name="AutoShape 161"/>
          <p:cNvSpPr>
            <a:spLocks/>
          </p:cNvSpPr>
          <p:nvPr/>
        </p:nvSpPr>
        <p:spPr bwMode="auto">
          <a:xfrm>
            <a:off x="7591578" y="4239164"/>
            <a:ext cx="1281489" cy="1281613"/>
          </a:xfrm>
          <a:custGeom>
            <a:avLst/>
            <a:gdLst>
              <a:gd name="T0" fmla="*/ 273207882 w 21598"/>
              <a:gd name="T1" fmla="*/ 136603929 h 21598"/>
              <a:gd name="T2" fmla="*/ 262809719 w 21598"/>
              <a:gd name="T3" fmla="*/ 84322679 h 21598"/>
              <a:gd name="T4" fmla="*/ 233196687 w 21598"/>
              <a:gd name="T5" fmla="*/ 40011172 h 21598"/>
              <a:gd name="T6" fmla="*/ 188885204 w 21598"/>
              <a:gd name="T7" fmla="*/ 10398163 h 21598"/>
              <a:gd name="T8" fmla="*/ 136603929 w 21598"/>
              <a:gd name="T9" fmla="*/ 0 h 21598"/>
              <a:gd name="T10" fmla="*/ 84322679 w 21598"/>
              <a:gd name="T11" fmla="*/ 10398163 h 21598"/>
              <a:gd name="T12" fmla="*/ 40011172 w 21598"/>
              <a:gd name="T13" fmla="*/ 40011172 h 21598"/>
              <a:gd name="T14" fmla="*/ 10398163 w 21598"/>
              <a:gd name="T15" fmla="*/ 84322679 h 21598"/>
              <a:gd name="T16" fmla="*/ 0 w 21598"/>
              <a:gd name="T17" fmla="*/ 136603929 h 21598"/>
              <a:gd name="T18" fmla="*/ 10398163 w 21598"/>
              <a:gd name="T19" fmla="*/ 188885204 h 21598"/>
              <a:gd name="T20" fmla="*/ 40011172 w 21598"/>
              <a:gd name="T21" fmla="*/ 233196687 h 21598"/>
              <a:gd name="T22" fmla="*/ 84322679 w 21598"/>
              <a:gd name="T23" fmla="*/ 262809719 h 21598"/>
              <a:gd name="T24" fmla="*/ 136603929 w 21598"/>
              <a:gd name="T25" fmla="*/ 273207882 h 21598"/>
              <a:gd name="T26" fmla="*/ 188885204 w 21598"/>
              <a:gd name="T27" fmla="*/ 262809719 h 21598"/>
              <a:gd name="T28" fmla="*/ 233196687 w 21598"/>
              <a:gd name="T29" fmla="*/ 233196687 h 21598"/>
              <a:gd name="T30" fmla="*/ 262809719 w 21598"/>
              <a:gd name="T31" fmla="*/ 188885204 h 21598"/>
              <a:gd name="T32" fmla="*/ 273207882 w 21598"/>
              <a:gd name="T33" fmla="*/ 136603929 h 21598"/>
              <a:gd name="T34" fmla="*/ 273207882 w 21598"/>
              <a:gd name="T35" fmla="*/ 136603929 h 21598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1598" h="21598">
                <a:moveTo>
                  <a:pt x="21598" y="10799"/>
                </a:moveTo>
                <a:cubicBezTo>
                  <a:pt x="21599" y="9385"/>
                  <a:pt x="21318" y="7972"/>
                  <a:pt x="20776" y="6666"/>
                </a:cubicBezTo>
                <a:cubicBezTo>
                  <a:pt x="20236" y="5360"/>
                  <a:pt x="19435" y="4162"/>
                  <a:pt x="18435" y="3163"/>
                </a:cubicBezTo>
                <a:cubicBezTo>
                  <a:pt x="17436" y="2163"/>
                  <a:pt x="16238" y="1362"/>
                  <a:pt x="14932" y="822"/>
                </a:cubicBezTo>
                <a:cubicBezTo>
                  <a:pt x="13626" y="280"/>
                  <a:pt x="12213" y="-1"/>
                  <a:pt x="10799" y="0"/>
                </a:cubicBezTo>
                <a:cubicBezTo>
                  <a:pt x="9385" y="-1"/>
                  <a:pt x="7972" y="280"/>
                  <a:pt x="6666" y="822"/>
                </a:cubicBezTo>
                <a:cubicBezTo>
                  <a:pt x="5360" y="1362"/>
                  <a:pt x="4162" y="2163"/>
                  <a:pt x="3163" y="3163"/>
                </a:cubicBezTo>
                <a:cubicBezTo>
                  <a:pt x="2163" y="4162"/>
                  <a:pt x="1362" y="5360"/>
                  <a:pt x="822" y="6666"/>
                </a:cubicBezTo>
                <a:cubicBezTo>
                  <a:pt x="280" y="7972"/>
                  <a:pt x="-1" y="9385"/>
                  <a:pt x="0" y="10799"/>
                </a:cubicBezTo>
                <a:cubicBezTo>
                  <a:pt x="-1" y="12213"/>
                  <a:pt x="280" y="13626"/>
                  <a:pt x="822" y="14932"/>
                </a:cubicBezTo>
                <a:cubicBezTo>
                  <a:pt x="1362" y="16238"/>
                  <a:pt x="2163" y="17436"/>
                  <a:pt x="3163" y="18435"/>
                </a:cubicBezTo>
                <a:cubicBezTo>
                  <a:pt x="4162" y="19435"/>
                  <a:pt x="5360" y="20236"/>
                  <a:pt x="6666" y="20776"/>
                </a:cubicBezTo>
                <a:cubicBezTo>
                  <a:pt x="7972" y="21318"/>
                  <a:pt x="9385" y="21599"/>
                  <a:pt x="10799" y="21598"/>
                </a:cubicBezTo>
                <a:cubicBezTo>
                  <a:pt x="12213" y="21599"/>
                  <a:pt x="13626" y="21318"/>
                  <a:pt x="14932" y="20776"/>
                </a:cubicBezTo>
                <a:cubicBezTo>
                  <a:pt x="16238" y="20236"/>
                  <a:pt x="17436" y="19435"/>
                  <a:pt x="18435" y="18435"/>
                </a:cubicBezTo>
                <a:cubicBezTo>
                  <a:pt x="19435" y="17436"/>
                  <a:pt x="20236" y="16238"/>
                  <a:pt x="20776" y="14932"/>
                </a:cubicBezTo>
                <a:cubicBezTo>
                  <a:pt x="21318" y="13626"/>
                  <a:pt x="21599" y="12213"/>
                  <a:pt x="21598" y="10799"/>
                </a:cubicBezTo>
                <a:close/>
                <a:moveTo>
                  <a:pt x="21598" y="10799"/>
                </a:moveTo>
              </a:path>
            </a:pathLst>
          </a:custGeom>
          <a:solidFill>
            <a:srgbClr val="3099D6"/>
          </a:solidFill>
          <a:ln w="635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 sz="3600" dirty="0">
              <a:latin typeface="Roboto condensed"/>
              <a:cs typeface="Roboto condensed"/>
            </a:endParaRPr>
          </a:p>
        </p:txBody>
      </p:sp>
      <p:grpSp>
        <p:nvGrpSpPr>
          <p:cNvPr id="19" name="Group 332"/>
          <p:cNvGrpSpPr>
            <a:grpSpLocks/>
          </p:cNvGrpSpPr>
          <p:nvPr/>
        </p:nvGrpSpPr>
        <p:grpSpPr bwMode="auto">
          <a:xfrm>
            <a:off x="8104475" y="4578438"/>
            <a:ext cx="286613" cy="288751"/>
            <a:chOff x="0" y="0"/>
            <a:chExt cx="576" cy="576"/>
          </a:xfrm>
          <a:solidFill>
            <a:schemeClr val="bg1"/>
          </a:solidFill>
        </p:grpSpPr>
        <p:sp>
          <p:nvSpPr>
            <p:cNvPr id="20" name="AutoShape 325"/>
            <p:cNvSpPr>
              <a:spLocks/>
            </p:cNvSpPr>
            <p:nvPr/>
          </p:nvSpPr>
          <p:spPr bwMode="auto">
            <a:xfrm>
              <a:off x="0" y="0"/>
              <a:ext cx="576" cy="57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w 21600"/>
                <a:gd name="T37" fmla="*/ 0 h 21600"/>
                <a:gd name="T38" fmla="*/ 0 w 21600"/>
                <a:gd name="T39" fmla="*/ 0 h 21600"/>
                <a:gd name="T40" fmla="*/ 0 w 21600"/>
                <a:gd name="T41" fmla="*/ 0 h 21600"/>
                <a:gd name="T42" fmla="*/ 0 w 21600"/>
                <a:gd name="T43" fmla="*/ 0 h 21600"/>
                <a:gd name="T44" fmla="*/ 0 w 21600"/>
                <a:gd name="T45" fmla="*/ 0 h 21600"/>
                <a:gd name="T46" fmla="*/ 0 w 21600"/>
                <a:gd name="T47" fmla="*/ 0 h 21600"/>
                <a:gd name="T48" fmla="*/ 0 w 21600"/>
                <a:gd name="T49" fmla="*/ 0 h 21600"/>
                <a:gd name="T50" fmla="*/ 0 w 21600"/>
                <a:gd name="T51" fmla="*/ 0 h 21600"/>
                <a:gd name="T52" fmla="*/ 0 w 21600"/>
                <a:gd name="T53" fmla="*/ 0 h 21600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2640"/>
                    <a:pt x="461" y="14372"/>
                    <a:pt x="1273" y="15888"/>
                  </a:cubicBezTo>
                  <a:cubicBezTo>
                    <a:pt x="2296" y="17800"/>
                    <a:pt x="3878" y="19367"/>
                    <a:pt x="5801" y="20373"/>
                  </a:cubicBezTo>
                  <a:cubicBezTo>
                    <a:pt x="7296" y="21155"/>
                    <a:pt x="8996" y="21600"/>
                    <a:pt x="10800" y="21600"/>
                  </a:cubicBezTo>
                  <a:cubicBezTo>
                    <a:pt x="12665" y="21600"/>
                    <a:pt x="14419" y="21128"/>
                    <a:pt x="15950" y="20295"/>
                  </a:cubicBezTo>
                  <a:cubicBezTo>
                    <a:pt x="17855" y="19260"/>
                    <a:pt x="19410" y="17667"/>
                    <a:pt x="20404" y="15738"/>
                  </a:cubicBezTo>
                  <a:cubicBezTo>
                    <a:pt x="21167" y="14257"/>
                    <a:pt x="21600" y="12580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  <a:moveTo>
                    <a:pt x="18629" y="12876"/>
                  </a:moveTo>
                  <a:cubicBezTo>
                    <a:pt x="18568" y="13108"/>
                    <a:pt x="18493" y="13334"/>
                    <a:pt x="18411" y="13558"/>
                  </a:cubicBezTo>
                  <a:cubicBezTo>
                    <a:pt x="18052" y="13453"/>
                    <a:pt x="17672" y="13395"/>
                    <a:pt x="17279" y="13395"/>
                  </a:cubicBezTo>
                  <a:cubicBezTo>
                    <a:pt x="15036" y="13395"/>
                    <a:pt x="13218" y="15214"/>
                    <a:pt x="13218" y="17457"/>
                  </a:cubicBezTo>
                  <a:cubicBezTo>
                    <a:pt x="13218" y="17812"/>
                    <a:pt x="13266" y="18154"/>
                    <a:pt x="13352" y="18482"/>
                  </a:cubicBezTo>
                  <a:cubicBezTo>
                    <a:pt x="13251" y="18515"/>
                    <a:pt x="13152" y="18550"/>
                    <a:pt x="13050" y="18580"/>
                  </a:cubicBezTo>
                  <a:cubicBezTo>
                    <a:pt x="12335" y="18786"/>
                    <a:pt x="11581" y="18900"/>
                    <a:pt x="10800" y="18900"/>
                  </a:cubicBezTo>
                  <a:cubicBezTo>
                    <a:pt x="10065" y="18900"/>
                    <a:pt x="9353" y="18800"/>
                    <a:pt x="8675" y="18615"/>
                  </a:cubicBezTo>
                  <a:cubicBezTo>
                    <a:pt x="8566" y="18585"/>
                    <a:pt x="8458" y="18549"/>
                    <a:pt x="8351" y="18515"/>
                  </a:cubicBezTo>
                  <a:cubicBezTo>
                    <a:pt x="8427" y="18204"/>
                    <a:pt x="8469" y="17879"/>
                    <a:pt x="8469" y="17544"/>
                  </a:cubicBezTo>
                  <a:cubicBezTo>
                    <a:pt x="8469" y="15301"/>
                    <a:pt x="6651" y="13482"/>
                    <a:pt x="4407" y="13482"/>
                  </a:cubicBezTo>
                  <a:cubicBezTo>
                    <a:pt x="3997" y="13482"/>
                    <a:pt x="3601" y="13545"/>
                    <a:pt x="3228" y="13659"/>
                  </a:cubicBezTo>
                  <a:cubicBezTo>
                    <a:pt x="3146" y="13442"/>
                    <a:pt x="3070" y="13223"/>
                    <a:pt x="3006" y="12999"/>
                  </a:cubicBezTo>
                  <a:cubicBezTo>
                    <a:pt x="2808" y="12299"/>
                    <a:pt x="2700" y="11562"/>
                    <a:pt x="2700" y="10800"/>
                  </a:cubicBezTo>
                  <a:cubicBezTo>
                    <a:pt x="2700" y="6334"/>
                    <a:pt x="6334" y="2700"/>
                    <a:pt x="10800" y="2700"/>
                  </a:cubicBezTo>
                  <a:cubicBezTo>
                    <a:pt x="15266" y="2700"/>
                    <a:pt x="18900" y="6334"/>
                    <a:pt x="18900" y="10800"/>
                  </a:cubicBezTo>
                  <a:cubicBezTo>
                    <a:pt x="18900" y="11518"/>
                    <a:pt x="18805" y="12213"/>
                    <a:pt x="18629" y="12876"/>
                  </a:cubicBezTo>
                  <a:close/>
                  <a:moveTo>
                    <a:pt x="18629" y="1287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21" name="AutoShape 326"/>
            <p:cNvSpPr>
              <a:spLocks/>
            </p:cNvSpPr>
            <p:nvPr/>
          </p:nvSpPr>
          <p:spPr bwMode="auto">
            <a:xfrm>
              <a:off x="208" y="103"/>
              <a:ext cx="124" cy="22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600" h="21600">
                  <a:moveTo>
                    <a:pt x="18572" y="14084"/>
                  </a:moveTo>
                  <a:lnTo>
                    <a:pt x="2517" y="0"/>
                  </a:lnTo>
                  <a:lnTo>
                    <a:pt x="0" y="585"/>
                  </a:lnTo>
                  <a:lnTo>
                    <a:pt x="6681" y="16800"/>
                  </a:lnTo>
                  <a:cubicBezTo>
                    <a:pt x="6623" y="17008"/>
                    <a:pt x="6592" y="17220"/>
                    <a:pt x="6592" y="17429"/>
                  </a:cubicBezTo>
                  <a:cubicBezTo>
                    <a:pt x="6589" y="19062"/>
                    <a:pt x="8331" y="20611"/>
                    <a:pt x="11212" y="21278"/>
                  </a:cubicBezTo>
                  <a:cubicBezTo>
                    <a:pt x="12153" y="21498"/>
                    <a:pt x="13133" y="21600"/>
                    <a:pt x="14097" y="21600"/>
                  </a:cubicBezTo>
                  <a:cubicBezTo>
                    <a:pt x="17032" y="21600"/>
                    <a:pt x="19818" y="20633"/>
                    <a:pt x="21019" y="19035"/>
                  </a:cubicBezTo>
                  <a:cubicBezTo>
                    <a:pt x="21410" y="18510"/>
                    <a:pt x="21600" y="17964"/>
                    <a:pt x="21600" y="17431"/>
                  </a:cubicBezTo>
                  <a:cubicBezTo>
                    <a:pt x="21596" y="16122"/>
                    <a:pt x="20490" y="14875"/>
                    <a:pt x="18572" y="14084"/>
                  </a:cubicBezTo>
                  <a:close/>
                  <a:moveTo>
                    <a:pt x="18572" y="1408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22" name="Rectangle 327"/>
            <p:cNvSpPr>
              <a:spLocks/>
            </p:cNvSpPr>
            <p:nvPr/>
          </p:nvSpPr>
          <p:spPr bwMode="auto">
            <a:xfrm>
              <a:off x="280" y="88"/>
              <a:ext cx="26" cy="6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23" name="AutoShape 328"/>
            <p:cNvSpPr>
              <a:spLocks/>
            </p:cNvSpPr>
            <p:nvPr/>
          </p:nvSpPr>
          <p:spPr bwMode="auto">
            <a:xfrm>
              <a:off x="360" y="144"/>
              <a:ext cx="65" cy="6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5371"/>
                  </a:moveTo>
                  <a:lnTo>
                    <a:pt x="15368" y="0"/>
                  </a:lnTo>
                  <a:lnTo>
                    <a:pt x="21600" y="6229"/>
                  </a:lnTo>
                  <a:lnTo>
                    <a:pt x="6232" y="21600"/>
                  </a:lnTo>
                  <a:lnTo>
                    <a:pt x="0" y="15371"/>
                  </a:lnTo>
                  <a:close/>
                  <a:moveTo>
                    <a:pt x="0" y="153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24" name="Rectangle 329"/>
            <p:cNvSpPr>
              <a:spLocks/>
            </p:cNvSpPr>
            <p:nvPr/>
          </p:nvSpPr>
          <p:spPr bwMode="auto">
            <a:xfrm>
              <a:off x="408" y="248"/>
              <a:ext cx="65" cy="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25" name="Rectangle 330"/>
            <p:cNvSpPr>
              <a:spLocks/>
            </p:cNvSpPr>
            <p:nvPr/>
          </p:nvSpPr>
          <p:spPr bwMode="auto">
            <a:xfrm>
              <a:off x="104" y="248"/>
              <a:ext cx="65" cy="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26" name="AutoShape 331"/>
            <p:cNvSpPr>
              <a:spLocks/>
            </p:cNvSpPr>
            <p:nvPr/>
          </p:nvSpPr>
          <p:spPr bwMode="auto">
            <a:xfrm>
              <a:off x="144" y="144"/>
              <a:ext cx="65" cy="6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5370" y="21600"/>
                  </a:moveTo>
                  <a:lnTo>
                    <a:pt x="0" y="6230"/>
                  </a:lnTo>
                  <a:lnTo>
                    <a:pt x="6230" y="0"/>
                  </a:lnTo>
                  <a:lnTo>
                    <a:pt x="21600" y="15370"/>
                  </a:lnTo>
                  <a:lnTo>
                    <a:pt x="15370" y="21600"/>
                  </a:lnTo>
                  <a:close/>
                  <a:moveTo>
                    <a:pt x="1537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</p:grpSp>
      <p:sp>
        <p:nvSpPr>
          <p:cNvPr id="27" name="Rectangle 166"/>
          <p:cNvSpPr>
            <a:spLocks/>
          </p:cNvSpPr>
          <p:nvPr/>
        </p:nvSpPr>
        <p:spPr bwMode="auto">
          <a:xfrm>
            <a:off x="7900320" y="4939006"/>
            <a:ext cx="686961" cy="30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400" dirty="0" smtClean="0">
                <a:solidFill>
                  <a:schemeClr val="bg1"/>
                </a:solidFill>
                <a:latin typeface="Roboto condensed"/>
                <a:ea typeface="ＭＳ Ｐゴシック" charset="0"/>
                <a:cs typeface="Roboto condensed"/>
                <a:sym typeface="Helvetica" charset="0"/>
              </a:rPr>
              <a:t>2014</a:t>
            </a:r>
            <a:endParaRPr lang="en-US" sz="2400" dirty="0">
              <a:solidFill>
                <a:schemeClr val="bg1"/>
              </a:solidFill>
              <a:latin typeface="Roboto condensed"/>
              <a:ea typeface="ＭＳ Ｐゴシック" charset="0"/>
              <a:cs typeface="Roboto condensed"/>
              <a:sym typeface="Helvetica" charset="0"/>
            </a:endParaRPr>
          </a:p>
        </p:txBody>
      </p:sp>
      <p:sp>
        <p:nvSpPr>
          <p:cNvPr id="28" name="AutoShape 165"/>
          <p:cNvSpPr>
            <a:spLocks/>
          </p:cNvSpPr>
          <p:nvPr/>
        </p:nvSpPr>
        <p:spPr bwMode="auto">
          <a:xfrm>
            <a:off x="7591578" y="2266211"/>
            <a:ext cx="1281489" cy="1281613"/>
          </a:xfrm>
          <a:custGeom>
            <a:avLst/>
            <a:gdLst>
              <a:gd name="T0" fmla="*/ 273207882 w 21598"/>
              <a:gd name="T1" fmla="*/ 136603929 h 21598"/>
              <a:gd name="T2" fmla="*/ 262809719 w 21598"/>
              <a:gd name="T3" fmla="*/ 84322679 h 21598"/>
              <a:gd name="T4" fmla="*/ 233196687 w 21598"/>
              <a:gd name="T5" fmla="*/ 40011172 h 21598"/>
              <a:gd name="T6" fmla="*/ 188885204 w 21598"/>
              <a:gd name="T7" fmla="*/ 10398163 h 21598"/>
              <a:gd name="T8" fmla="*/ 136603929 w 21598"/>
              <a:gd name="T9" fmla="*/ 0 h 21598"/>
              <a:gd name="T10" fmla="*/ 84322679 w 21598"/>
              <a:gd name="T11" fmla="*/ 10398163 h 21598"/>
              <a:gd name="T12" fmla="*/ 40011172 w 21598"/>
              <a:gd name="T13" fmla="*/ 40011172 h 21598"/>
              <a:gd name="T14" fmla="*/ 10398163 w 21598"/>
              <a:gd name="T15" fmla="*/ 84322679 h 21598"/>
              <a:gd name="T16" fmla="*/ 0 w 21598"/>
              <a:gd name="T17" fmla="*/ 136603929 h 21598"/>
              <a:gd name="T18" fmla="*/ 10398163 w 21598"/>
              <a:gd name="T19" fmla="*/ 188885204 h 21598"/>
              <a:gd name="T20" fmla="*/ 40011172 w 21598"/>
              <a:gd name="T21" fmla="*/ 233196687 h 21598"/>
              <a:gd name="T22" fmla="*/ 84322679 w 21598"/>
              <a:gd name="T23" fmla="*/ 262809719 h 21598"/>
              <a:gd name="T24" fmla="*/ 136603929 w 21598"/>
              <a:gd name="T25" fmla="*/ 273207882 h 21598"/>
              <a:gd name="T26" fmla="*/ 188885204 w 21598"/>
              <a:gd name="T27" fmla="*/ 262809719 h 21598"/>
              <a:gd name="T28" fmla="*/ 233196687 w 21598"/>
              <a:gd name="T29" fmla="*/ 233196687 h 21598"/>
              <a:gd name="T30" fmla="*/ 262809719 w 21598"/>
              <a:gd name="T31" fmla="*/ 188885204 h 21598"/>
              <a:gd name="T32" fmla="*/ 273207882 w 21598"/>
              <a:gd name="T33" fmla="*/ 136603929 h 21598"/>
              <a:gd name="T34" fmla="*/ 273207882 w 21598"/>
              <a:gd name="T35" fmla="*/ 136603929 h 21598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1598" h="21598">
                <a:moveTo>
                  <a:pt x="21598" y="10799"/>
                </a:moveTo>
                <a:cubicBezTo>
                  <a:pt x="21599" y="9385"/>
                  <a:pt x="21318" y="7972"/>
                  <a:pt x="20776" y="6666"/>
                </a:cubicBezTo>
                <a:cubicBezTo>
                  <a:pt x="20236" y="5360"/>
                  <a:pt x="19435" y="4162"/>
                  <a:pt x="18435" y="3163"/>
                </a:cubicBezTo>
                <a:cubicBezTo>
                  <a:pt x="17436" y="2163"/>
                  <a:pt x="16238" y="1362"/>
                  <a:pt x="14932" y="822"/>
                </a:cubicBezTo>
                <a:cubicBezTo>
                  <a:pt x="13626" y="280"/>
                  <a:pt x="12213" y="-1"/>
                  <a:pt x="10799" y="0"/>
                </a:cubicBezTo>
                <a:cubicBezTo>
                  <a:pt x="9385" y="-1"/>
                  <a:pt x="7972" y="280"/>
                  <a:pt x="6666" y="822"/>
                </a:cubicBezTo>
                <a:cubicBezTo>
                  <a:pt x="5360" y="1362"/>
                  <a:pt x="4162" y="2163"/>
                  <a:pt x="3163" y="3163"/>
                </a:cubicBezTo>
                <a:cubicBezTo>
                  <a:pt x="2163" y="4162"/>
                  <a:pt x="1362" y="5360"/>
                  <a:pt x="822" y="6666"/>
                </a:cubicBezTo>
                <a:cubicBezTo>
                  <a:pt x="280" y="7972"/>
                  <a:pt x="-1" y="9385"/>
                  <a:pt x="0" y="10799"/>
                </a:cubicBezTo>
                <a:cubicBezTo>
                  <a:pt x="-1" y="12213"/>
                  <a:pt x="280" y="13626"/>
                  <a:pt x="822" y="14932"/>
                </a:cubicBezTo>
                <a:cubicBezTo>
                  <a:pt x="1362" y="16238"/>
                  <a:pt x="2163" y="17436"/>
                  <a:pt x="3163" y="18435"/>
                </a:cubicBezTo>
                <a:cubicBezTo>
                  <a:pt x="4162" y="19435"/>
                  <a:pt x="5360" y="20236"/>
                  <a:pt x="6666" y="20776"/>
                </a:cubicBezTo>
                <a:cubicBezTo>
                  <a:pt x="7972" y="21318"/>
                  <a:pt x="9385" y="21599"/>
                  <a:pt x="10799" y="21598"/>
                </a:cubicBezTo>
                <a:cubicBezTo>
                  <a:pt x="12213" y="21599"/>
                  <a:pt x="13626" y="21318"/>
                  <a:pt x="14932" y="20776"/>
                </a:cubicBezTo>
                <a:cubicBezTo>
                  <a:pt x="16238" y="20236"/>
                  <a:pt x="17436" y="19435"/>
                  <a:pt x="18435" y="18435"/>
                </a:cubicBezTo>
                <a:cubicBezTo>
                  <a:pt x="19435" y="17436"/>
                  <a:pt x="20236" y="16238"/>
                  <a:pt x="20776" y="14932"/>
                </a:cubicBezTo>
                <a:cubicBezTo>
                  <a:pt x="21318" y="13626"/>
                  <a:pt x="21599" y="12213"/>
                  <a:pt x="21598" y="10799"/>
                </a:cubicBezTo>
                <a:close/>
                <a:moveTo>
                  <a:pt x="21598" y="10799"/>
                </a:moveTo>
              </a:path>
            </a:pathLst>
          </a:custGeom>
          <a:solidFill>
            <a:srgbClr val="3099D6"/>
          </a:solidFill>
          <a:ln w="635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 sz="3600" dirty="0">
              <a:latin typeface="Roboto condensed"/>
              <a:cs typeface="Roboto condensed"/>
            </a:endParaRPr>
          </a:p>
        </p:txBody>
      </p:sp>
      <p:sp>
        <p:nvSpPr>
          <p:cNvPr id="29" name="AutoShape 597"/>
          <p:cNvSpPr>
            <a:spLocks/>
          </p:cNvSpPr>
          <p:nvPr/>
        </p:nvSpPr>
        <p:spPr bwMode="auto">
          <a:xfrm>
            <a:off x="8100493" y="2589469"/>
            <a:ext cx="286613" cy="286613"/>
          </a:xfrm>
          <a:custGeom>
            <a:avLst/>
            <a:gdLst>
              <a:gd name="T0" fmla="*/ 197530295 w 21599"/>
              <a:gd name="T1" fmla="*/ 172950408 h 21600"/>
              <a:gd name="T2" fmla="*/ 143127996 w 21599"/>
              <a:gd name="T3" fmla="*/ 118530734 h 21600"/>
              <a:gd name="T4" fmla="*/ 154889968 w 21599"/>
              <a:gd name="T5" fmla="*/ 77505851 h 21600"/>
              <a:gd name="T6" fmla="*/ 77445028 w 21599"/>
              <a:gd name="T7" fmla="*/ 0 h 21600"/>
              <a:gd name="T8" fmla="*/ 0 w 21599"/>
              <a:gd name="T9" fmla="*/ 77505851 h 21600"/>
              <a:gd name="T10" fmla="*/ 77445028 w 21599"/>
              <a:gd name="T11" fmla="*/ 154973590 h 21600"/>
              <a:gd name="T12" fmla="*/ 118656171 w 21599"/>
              <a:gd name="T13" fmla="*/ 143092820 h 21600"/>
              <a:gd name="T14" fmla="*/ 173020355 w 21599"/>
              <a:gd name="T15" fmla="*/ 197484751 h 21600"/>
              <a:gd name="T16" fmla="*/ 186522015 w 21599"/>
              <a:gd name="T17" fmla="*/ 203194979 h 21600"/>
              <a:gd name="T18" fmla="*/ 186587973 w 21599"/>
              <a:gd name="T19" fmla="*/ 203194979 h 21600"/>
              <a:gd name="T20" fmla="*/ 198387292 w 21599"/>
              <a:gd name="T21" fmla="*/ 198396947 h 21600"/>
              <a:gd name="T22" fmla="*/ 203223198 w 21599"/>
              <a:gd name="T23" fmla="*/ 186477975 h 21600"/>
              <a:gd name="T24" fmla="*/ 197530295 w 21599"/>
              <a:gd name="T25" fmla="*/ 172950408 h 21600"/>
              <a:gd name="T26" fmla="*/ 120631759 w 21599"/>
              <a:gd name="T27" fmla="*/ 77505851 h 21600"/>
              <a:gd name="T28" fmla="*/ 77445028 w 21599"/>
              <a:gd name="T29" fmla="*/ 120712436 h 21600"/>
              <a:gd name="T30" fmla="*/ 34258209 w 21599"/>
              <a:gd name="T31" fmla="*/ 77505851 h 21600"/>
              <a:gd name="T32" fmla="*/ 77445028 w 21599"/>
              <a:gd name="T33" fmla="*/ 34279285 h 21600"/>
              <a:gd name="T34" fmla="*/ 120631759 w 21599"/>
              <a:gd name="T35" fmla="*/ 77505851 h 21600"/>
              <a:gd name="T36" fmla="*/ 120631759 w 21599"/>
              <a:gd name="T37" fmla="*/ 77505851 h 21600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1599" h="21600">
                <a:moveTo>
                  <a:pt x="20994" y="18385"/>
                </a:moveTo>
                <a:lnTo>
                  <a:pt x="15212" y="12600"/>
                </a:lnTo>
                <a:cubicBezTo>
                  <a:pt x="16003" y="11336"/>
                  <a:pt x="16462" y="9839"/>
                  <a:pt x="16462" y="8239"/>
                </a:cubicBezTo>
                <a:cubicBezTo>
                  <a:pt x="16462" y="3689"/>
                  <a:pt x="12777" y="0"/>
                  <a:pt x="8231" y="0"/>
                </a:cubicBezTo>
                <a:cubicBezTo>
                  <a:pt x="3686" y="0"/>
                  <a:pt x="0" y="3689"/>
                  <a:pt x="0" y="8239"/>
                </a:cubicBezTo>
                <a:cubicBezTo>
                  <a:pt x="0" y="12787"/>
                  <a:pt x="3686" y="16474"/>
                  <a:pt x="8231" y="16474"/>
                </a:cubicBezTo>
                <a:cubicBezTo>
                  <a:pt x="9839" y="16474"/>
                  <a:pt x="11342" y="16011"/>
                  <a:pt x="12611" y="15211"/>
                </a:cubicBezTo>
                <a:lnTo>
                  <a:pt x="18389" y="20993"/>
                </a:lnTo>
                <a:cubicBezTo>
                  <a:pt x="18787" y="21391"/>
                  <a:pt x="19307" y="21600"/>
                  <a:pt x="19824" y="21600"/>
                </a:cubicBezTo>
                <a:cubicBezTo>
                  <a:pt x="19827" y="21600"/>
                  <a:pt x="19829" y="21600"/>
                  <a:pt x="19831" y="21600"/>
                </a:cubicBezTo>
                <a:cubicBezTo>
                  <a:pt x="20281" y="21600"/>
                  <a:pt x="20740" y="21433"/>
                  <a:pt x="21085" y="21090"/>
                </a:cubicBezTo>
                <a:cubicBezTo>
                  <a:pt x="21434" y="20740"/>
                  <a:pt x="21600" y="20278"/>
                  <a:pt x="21599" y="19823"/>
                </a:cubicBezTo>
                <a:cubicBezTo>
                  <a:pt x="21598" y="19304"/>
                  <a:pt x="21391" y="18783"/>
                  <a:pt x="20994" y="18385"/>
                </a:cubicBezTo>
                <a:close/>
                <a:moveTo>
                  <a:pt x="12821" y="8239"/>
                </a:moveTo>
                <a:cubicBezTo>
                  <a:pt x="12817" y="10769"/>
                  <a:pt x="10761" y="12827"/>
                  <a:pt x="8231" y="12832"/>
                </a:cubicBezTo>
                <a:cubicBezTo>
                  <a:pt x="5701" y="12827"/>
                  <a:pt x="3645" y="10769"/>
                  <a:pt x="3641" y="8239"/>
                </a:cubicBezTo>
                <a:cubicBezTo>
                  <a:pt x="3645" y="5707"/>
                  <a:pt x="5701" y="3648"/>
                  <a:pt x="8231" y="3644"/>
                </a:cubicBezTo>
                <a:cubicBezTo>
                  <a:pt x="10761" y="3648"/>
                  <a:pt x="12817" y="5707"/>
                  <a:pt x="12821" y="8239"/>
                </a:cubicBezTo>
                <a:close/>
                <a:moveTo>
                  <a:pt x="12821" y="8239"/>
                </a:moveTo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0" tIns="0" rIns="0" bIns="0"/>
          <a:lstStyle/>
          <a:p>
            <a:endParaRPr lang="en-US" sz="3600" dirty="0">
              <a:latin typeface="Roboto condensed"/>
              <a:cs typeface="Roboto condensed"/>
            </a:endParaRPr>
          </a:p>
        </p:txBody>
      </p:sp>
      <p:sp>
        <p:nvSpPr>
          <p:cNvPr id="30" name="Rectangle 166"/>
          <p:cNvSpPr>
            <a:spLocks/>
          </p:cNvSpPr>
          <p:nvPr/>
        </p:nvSpPr>
        <p:spPr bwMode="auto">
          <a:xfrm>
            <a:off x="7900320" y="2956105"/>
            <a:ext cx="686961" cy="30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400" dirty="0" smtClean="0">
                <a:solidFill>
                  <a:schemeClr val="bg1"/>
                </a:solidFill>
                <a:latin typeface="Roboto condensed"/>
                <a:ea typeface="ＭＳ Ｐゴシック" charset="0"/>
                <a:cs typeface="Roboto condensed"/>
                <a:sym typeface="Helvetica" charset="0"/>
              </a:rPr>
              <a:t>2015</a:t>
            </a:r>
            <a:endParaRPr lang="en-US" sz="2400" dirty="0">
              <a:solidFill>
                <a:schemeClr val="bg1"/>
              </a:solidFill>
              <a:latin typeface="Roboto condensed"/>
              <a:ea typeface="ＭＳ Ｐゴシック" charset="0"/>
              <a:cs typeface="Roboto condensed"/>
              <a:sym typeface="Helvetica" charset="0"/>
            </a:endParaRPr>
          </a:p>
        </p:txBody>
      </p:sp>
      <p:sp>
        <p:nvSpPr>
          <p:cNvPr id="31" name="AutoShape 163"/>
          <p:cNvSpPr>
            <a:spLocks/>
          </p:cNvSpPr>
          <p:nvPr/>
        </p:nvSpPr>
        <p:spPr bwMode="auto">
          <a:xfrm>
            <a:off x="9564342" y="2266211"/>
            <a:ext cx="1281489" cy="1281613"/>
          </a:xfrm>
          <a:custGeom>
            <a:avLst/>
            <a:gdLst>
              <a:gd name="T0" fmla="*/ 273207882 w 21598"/>
              <a:gd name="T1" fmla="*/ 136603929 h 21598"/>
              <a:gd name="T2" fmla="*/ 262809719 w 21598"/>
              <a:gd name="T3" fmla="*/ 84322679 h 21598"/>
              <a:gd name="T4" fmla="*/ 233196687 w 21598"/>
              <a:gd name="T5" fmla="*/ 40011172 h 21598"/>
              <a:gd name="T6" fmla="*/ 188885204 w 21598"/>
              <a:gd name="T7" fmla="*/ 10398163 h 21598"/>
              <a:gd name="T8" fmla="*/ 136603929 w 21598"/>
              <a:gd name="T9" fmla="*/ 0 h 21598"/>
              <a:gd name="T10" fmla="*/ 84322679 w 21598"/>
              <a:gd name="T11" fmla="*/ 10398163 h 21598"/>
              <a:gd name="T12" fmla="*/ 40011172 w 21598"/>
              <a:gd name="T13" fmla="*/ 40011172 h 21598"/>
              <a:gd name="T14" fmla="*/ 10398163 w 21598"/>
              <a:gd name="T15" fmla="*/ 84322679 h 21598"/>
              <a:gd name="T16" fmla="*/ 0 w 21598"/>
              <a:gd name="T17" fmla="*/ 136603929 h 21598"/>
              <a:gd name="T18" fmla="*/ 10398163 w 21598"/>
              <a:gd name="T19" fmla="*/ 188885204 h 21598"/>
              <a:gd name="T20" fmla="*/ 40011172 w 21598"/>
              <a:gd name="T21" fmla="*/ 233196687 h 21598"/>
              <a:gd name="T22" fmla="*/ 84322679 w 21598"/>
              <a:gd name="T23" fmla="*/ 262809719 h 21598"/>
              <a:gd name="T24" fmla="*/ 136603929 w 21598"/>
              <a:gd name="T25" fmla="*/ 273207882 h 21598"/>
              <a:gd name="T26" fmla="*/ 188885204 w 21598"/>
              <a:gd name="T27" fmla="*/ 262809719 h 21598"/>
              <a:gd name="T28" fmla="*/ 233196687 w 21598"/>
              <a:gd name="T29" fmla="*/ 233196687 h 21598"/>
              <a:gd name="T30" fmla="*/ 262809719 w 21598"/>
              <a:gd name="T31" fmla="*/ 188885204 h 21598"/>
              <a:gd name="T32" fmla="*/ 273207882 w 21598"/>
              <a:gd name="T33" fmla="*/ 136603929 h 21598"/>
              <a:gd name="T34" fmla="*/ 273207882 w 21598"/>
              <a:gd name="T35" fmla="*/ 136603929 h 21598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1598" h="21598">
                <a:moveTo>
                  <a:pt x="21598" y="10799"/>
                </a:moveTo>
                <a:cubicBezTo>
                  <a:pt x="21599" y="9385"/>
                  <a:pt x="21318" y="7972"/>
                  <a:pt x="20776" y="6666"/>
                </a:cubicBezTo>
                <a:cubicBezTo>
                  <a:pt x="20236" y="5360"/>
                  <a:pt x="19435" y="4162"/>
                  <a:pt x="18435" y="3163"/>
                </a:cubicBezTo>
                <a:cubicBezTo>
                  <a:pt x="17436" y="2163"/>
                  <a:pt x="16238" y="1362"/>
                  <a:pt x="14932" y="822"/>
                </a:cubicBezTo>
                <a:cubicBezTo>
                  <a:pt x="13626" y="280"/>
                  <a:pt x="12213" y="-1"/>
                  <a:pt x="10799" y="0"/>
                </a:cubicBezTo>
                <a:cubicBezTo>
                  <a:pt x="9385" y="-1"/>
                  <a:pt x="7972" y="280"/>
                  <a:pt x="6666" y="822"/>
                </a:cubicBezTo>
                <a:cubicBezTo>
                  <a:pt x="5360" y="1362"/>
                  <a:pt x="4162" y="2163"/>
                  <a:pt x="3163" y="3163"/>
                </a:cubicBezTo>
                <a:cubicBezTo>
                  <a:pt x="2163" y="4162"/>
                  <a:pt x="1362" y="5360"/>
                  <a:pt x="822" y="6666"/>
                </a:cubicBezTo>
                <a:cubicBezTo>
                  <a:pt x="280" y="7972"/>
                  <a:pt x="-1" y="9385"/>
                  <a:pt x="0" y="10799"/>
                </a:cubicBezTo>
                <a:cubicBezTo>
                  <a:pt x="-1" y="12213"/>
                  <a:pt x="280" y="13626"/>
                  <a:pt x="822" y="14932"/>
                </a:cubicBezTo>
                <a:cubicBezTo>
                  <a:pt x="1362" y="16238"/>
                  <a:pt x="2163" y="17436"/>
                  <a:pt x="3163" y="18435"/>
                </a:cubicBezTo>
                <a:cubicBezTo>
                  <a:pt x="4162" y="19435"/>
                  <a:pt x="5360" y="20236"/>
                  <a:pt x="6666" y="20776"/>
                </a:cubicBezTo>
                <a:cubicBezTo>
                  <a:pt x="7972" y="21318"/>
                  <a:pt x="9385" y="21599"/>
                  <a:pt x="10799" y="21598"/>
                </a:cubicBezTo>
                <a:cubicBezTo>
                  <a:pt x="12213" y="21599"/>
                  <a:pt x="13626" y="21318"/>
                  <a:pt x="14932" y="20776"/>
                </a:cubicBezTo>
                <a:cubicBezTo>
                  <a:pt x="16238" y="20236"/>
                  <a:pt x="17436" y="19435"/>
                  <a:pt x="18435" y="18435"/>
                </a:cubicBezTo>
                <a:cubicBezTo>
                  <a:pt x="19435" y="17436"/>
                  <a:pt x="20236" y="16238"/>
                  <a:pt x="20776" y="14932"/>
                </a:cubicBezTo>
                <a:cubicBezTo>
                  <a:pt x="21318" y="13626"/>
                  <a:pt x="21599" y="12213"/>
                  <a:pt x="21598" y="10799"/>
                </a:cubicBezTo>
                <a:close/>
                <a:moveTo>
                  <a:pt x="21598" y="10799"/>
                </a:moveTo>
              </a:path>
            </a:pathLst>
          </a:custGeom>
          <a:solidFill>
            <a:srgbClr val="3099D6"/>
          </a:solidFill>
          <a:ln w="635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 sz="3600" dirty="0">
              <a:latin typeface="Roboto condensed"/>
              <a:cs typeface="Roboto condensed"/>
            </a:endParaRPr>
          </a:p>
        </p:txBody>
      </p:sp>
      <p:grpSp>
        <p:nvGrpSpPr>
          <p:cNvPr id="32" name="Group 447"/>
          <p:cNvGrpSpPr>
            <a:grpSpLocks/>
          </p:cNvGrpSpPr>
          <p:nvPr/>
        </p:nvGrpSpPr>
        <p:grpSpPr bwMode="auto">
          <a:xfrm>
            <a:off x="10061611" y="2589469"/>
            <a:ext cx="286613" cy="286613"/>
            <a:chOff x="0" y="0"/>
            <a:chExt cx="575" cy="575"/>
          </a:xfrm>
          <a:solidFill>
            <a:schemeClr val="bg1"/>
          </a:solidFill>
        </p:grpSpPr>
        <p:sp>
          <p:nvSpPr>
            <p:cNvPr id="33" name="AutoShape 443"/>
            <p:cNvSpPr>
              <a:spLocks/>
            </p:cNvSpPr>
            <p:nvPr/>
          </p:nvSpPr>
          <p:spPr bwMode="auto">
            <a:xfrm>
              <a:off x="0" y="296"/>
              <a:ext cx="279" cy="27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1600" h="21600">
                  <a:moveTo>
                    <a:pt x="16948" y="3429"/>
                  </a:moveTo>
                  <a:lnTo>
                    <a:pt x="9450" y="10928"/>
                  </a:lnTo>
                  <a:lnTo>
                    <a:pt x="8117" y="9596"/>
                  </a:lnTo>
                  <a:lnTo>
                    <a:pt x="15616" y="2098"/>
                  </a:lnTo>
                  <a:lnTo>
                    <a:pt x="13520" y="0"/>
                  </a:lnTo>
                  <a:lnTo>
                    <a:pt x="3894" y="9626"/>
                  </a:lnTo>
                  <a:lnTo>
                    <a:pt x="3890" y="9626"/>
                  </a:lnTo>
                  <a:lnTo>
                    <a:pt x="3890" y="9630"/>
                  </a:lnTo>
                  <a:lnTo>
                    <a:pt x="3889" y="9630"/>
                  </a:lnTo>
                  <a:lnTo>
                    <a:pt x="3890" y="9630"/>
                  </a:lnTo>
                  <a:lnTo>
                    <a:pt x="0" y="21600"/>
                  </a:lnTo>
                  <a:lnTo>
                    <a:pt x="11971" y="17712"/>
                  </a:lnTo>
                  <a:lnTo>
                    <a:pt x="11972" y="17712"/>
                  </a:lnTo>
                  <a:lnTo>
                    <a:pt x="11975" y="17711"/>
                  </a:lnTo>
                  <a:lnTo>
                    <a:pt x="11975" y="17709"/>
                  </a:lnTo>
                  <a:lnTo>
                    <a:pt x="21600" y="8083"/>
                  </a:lnTo>
                  <a:lnTo>
                    <a:pt x="16948" y="3429"/>
                  </a:lnTo>
                  <a:close/>
                  <a:moveTo>
                    <a:pt x="16948" y="34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34" name="AutoShape 444"/>
            <p:cNvSpPr>
              <a:spLocks/>
            </p:cNvSpPr>
            <p:nvPr/>
          </p:nvSpPr>
          <p:spPr bwMode="auto">
            <a:xfrm>
              <a:off x="296" y="104"/>
              <a:ext cx="176" cy="17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3324" y="12115"/>
                  </a:moveTo>
                  <a:lnTo>
                    <a:pt x="8825" y="6614"/>
                  </a:lnTo>
                  <a:lnTo>
                    <a:pt x="10935" y="8723"/>
                  </a:lnTo>
                  <a:lnTo>
                    <a:pt x="5434" y="14225"/>
                  </a:lnTo>
                  <a:lnTo>
                    <a:pt x="12808" y="21600"/>
                  </a:lnTo>
                  <a:lnTo>
                    <a:pt x="21600" y="12807"/>
                  </a:lnTo>
                  <a:lnTo>
                    <a:pt x="8790" y="0"/>
                  </a:lnTo>
                  <a:lnTo>
                    <a:pt x="0" y="8791"/>
                  </a:lnTo>
                  <a:lnTo>
                    <a:pt x="3324" y="12115"/>
                  </a:lnTo>
                  <a:close/>
                  <a:moveTo>
                    <a:pt x="3324" y="121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35" name="AutoShape 445"/>
            <p:cNvSpPr>
              <a:spLocks/>
            </p:cNvSpPr>
            <p:nvPr/>
          </p:nvSpPr>
          <p:spPr bwMode="auto">
            <a:xfrm>
              <a:off x="400" y="0"/>
              <a:ext cx="173" cy="17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8576"/>
                  </a:moveTo>
                  <a:lnTo>
                    <a:pt x="8573" y="0"/>
                  </a:lnTo>
                  <a:lnTo>
                    <a:pt x="21600" y="13024"/>
                  </a:lnTo>
                  <a:lnTo>
                    <a:pt x="13027" y="21600"/>
                  </a:lnTo>
                  <a:lnTo>
                    <a:pt x="0" y="8576"/>
                  </a:lnTo>
                  <a:close/>
                  <a:moveTo>
                    <a:pt x="0" y="857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36" name="AutoShape 446"/>
            <p:cNvSpPr>
              <a:spLocks/>
            </p:cNvSpPr>
            <p:nvPr/>
          </p:nvSpPr>
          <p:spPr bwMode="auto">
            <a:xfrm>
              <a:off x="0" y="0"/>
              <a:ext cx="575" cy="57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w 21600"/>
                <a:gd name="T37" fmla="*/ 0 h 21600"/>
                <a:gd name="T38" fmla="*/ 0 w 21600"/>
                <a:gd name="T39" fmla="*/ 0 h 21600"/>
                <a:gd name="T40" fmla="*/ 0 w 21600"/>
                <a:gd name="T41" fmla="*/ 0 h 21600"/>
                <a:gd name="T42" fmla="*/ 0 w 21600"/>
                <a:gd name="T43" fmla="*/ 0 h 21600"/>
                <a:gd name="T44" fmla="*/ 0 w 21600"/>
                <a:gd name="T45" fmla="*/ 0 h 21600"/>
                <a:gd name="T46" fmla="*/ 0 w 21600"/>
                <a:gd name="T47" fmla="*/ 0 h 21600"/>
                <a:gd name="T48" fmla="*/ 0 w 21600"/>
                <a:gd name="T49" fmla="*/ 0 h 21600"/>
                <a:gd name="T50" fmla="*/ 0 w 21600"/>
                <a:gd name="T51" fmla="*/ 0 h 2160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21600" h="21600">
                  <a:moveTo>
                    <a:pt x="16712" y="12177"/>
                  </a:moveTo>
                  <a:cubicBezTo>
                    <a:pt x="16247" y="12177"/>
                    <a:pt x="15748" y="12329"/>
                    <a:pt x="15257" y="12582"/>
                  </a:cubicBezTo>
                  <a:lnTo>
                    <a:pt x="9013" y="6331"/>
                  </a:lnTo>
                  <a:cubicBezTo>
                    <a:pt x="9263" y="5840"/>
                    <a:pt x="9413" y="5346"/>
                    <a:pt x="9413" y="4893"/>
                  </a:cubicBezTo>
                  <a:cubicBezTo>
                    <a:pt x="9413" y="2407"/>
                    <a:pt x="7052" y="0"/>
                    <a:pt x="4571" y="0"/>
                  </a:cubicBezTo>
                  <a:cubicBezTo>
                    <a:pt x="4555" y="0"/>
                    <a:pt x="4540" y="0"/>
                    <a:pt x="4525" y="0"/>
                  </a:cubicBezTo>
                  <a:cubicBezTo>
                    <a:pt x="4515" y="0"/>
                    <a:pt x="4233" y="287"/>
                    <a:pt x="4079" y="441"/>
                  </a:cubicBezTo>
                  <a:cubicBezTo>
                    <a:pt x="6081" y="2445"/>
                    <a:pt x="5916" y="2120"/>
                    <a:pt x="5916" y="3349"/>
                  </a:cubicBezTo>
                  <a:cubicBezTo>
                    <a:pt x="5916" y="4347"/>
                    <a:pt x="4320" y="5922"/>
                    <a:pt x="3346" y="5922"/>
                  </a:cubicBezTo>
                  <a:cubicBezTo>
                    <a:pt x="3132" y="5922"/>
                    <a:pt x="2966" y="5928"/>
                    <a:pt x="2828" y="5928"/>
                  </a:cubicBezTo>
                  <a:cubicBezTo>
                    <a:pt x="2150" y="5928"/>
                    <a:pt x="2140" y="5784"/>
                    <a:pt x="441" y="4083"/>
                  </a:cubicBezTo>
                  <a:cubicBezTo>
                    <a:pt x="282" y="4242"/>
                    <a:pt x="0" y="4520"/>
                    <a:pt x="0" y="4529"/>
                  </a:cubicBezTo>
                  <a:cubicBezTo>
                    <a:pt x="31" y="7031"/>
                    <a:pt x="2390" y="9422"/>
                    <a:pt x="4888" y="9422"/>
                  </a:cubicBezTo>
                  <a:cubicBezTo>
                    <a:pt x="5341" y="9422"/>
                    <a:pt x="5824" y="9278"/>
                    <a:pt x="6302" y="9038"/>
                  </a:cubicBezTo>
                  <a:lnTo>
                    <a:pt x="12567" y="15310"/>
                  </a:lnTo>
                  <a:cubicBezTo>
                    <a:pt x="12329" y="15787"/>
                    <a:pt x="12187" y="16267"/>
                    <a:pt x="12187" y="16706"/>
                  </a:cubicBezTo>
                  <a:cubicBezTo>
                    <a:pt x="12187" y="19193"/>
                    <a:pt x="14548" y="21600"/>
                    <a:pt x="17030" y="21600"/>
                  </a:cubicBezTo>
                  <a:cubicBezTo>
                    <a:pt x="17045" y="21600"/>
                    <a:pt x="17060" y="21600"/>
                    <a:pt x="17075" y="21600"/>
                  </a:cubicBezTo>
                  <a:cubicBezTo>
                    <a:pt x="17085" y="21600"/>
                    <a:pt x="17367" y="21313"/>
                    <a:pt x="17521" y="21159"/>
                  </a:cubicBezTo>
                  <a:cubicBezTo>
                    <a:pt x="15519" y="19155"/>
                    <a:pt x="15684" y="19480"/>
                    <a:pt x="15684" y="18251"/>
                  </a:cubicBezTo>
                  <a:cubicBezTo>
                    <a:pt x="15684" y="17253"/>
                    <a:pt x="17280" y="15678"/>
                    <a:pt x="18254" y="15678"/>
                  </a:cubicBezTo>
                  <a:cubicBezTo>
                    <a:pt x="18467" y="15678"/>
                    <a:pt x="18633" y="15672"/>
                    <a:pt x="18771" y="15672"/>
                  </a:cubicBezTo>
                  <a:cubicBezTo>
                    <a:pt x="19449" y="15672"/>
                    <a:pt x="19460" y="15816"/>
                    <a:pt x="21159" y="17517"/>
                  </a:cubicBezTo>
                  <a:cubicBezTo>
                    <a:pt x="21318" y="17358"/>
                    <a:pt x="21599" y="17080"/>
                    <a:pt x="21600" y="17071"/>
                  </a:cubicBezTo>
                  <a:cubicBezTo>
                    <a:pt x="21570" y="14569"/>
                    <a:pt x="19210" y="12177"/>
                    <a:pt x="16712" y="12177"/>
                  </a:cubicBezTo>
                  <a:close/>
                  <a:moveTo>
                    <a:pt x="16712" y="1217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</p:grpSp>
      <p:sp>
        <p:nvSpPr>
          <p:cNvPr id="37" name="Rectangle 166"/>
          <p:cNvSpPr>
            <a:spLocks/>
          </p:cNvSpPr>
          <p:nvPr/>
        </p:nvSpPr>
        <p:spPr bwMode="auto">
          <a:xfrm>
            <a:off x="9865674" y="2956105"/>
            <a:ext cx="686961" cy="30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400" dirty="0" smtClean="0">
                <a:solidFill>
                  <a:schemeClr val="bg1"/>
                </a:solidFill>
                <a:latin typeface="Roboto condensed"/>
                <a:ea typeface="ＭＳ Ｐゴシック" charset="0"/>
                <a:cs typeface="Roboto condensed"/>
                <a:sym typeface="Helvetica" charset="0"/>
              </a:rPr>
              <a:t>2016</a:t>
            </a:r>
            <a:endParaRPr lang="en-US" sz="2400" dirty="0">
              <a:solidFill>
                <a:schemeClr val="bg1"/>
              </a:solidFill>
              <a:latin typeface="Roboto condensed"/>
              <a:ea typeface="ＭＳ Ｐゴシック" charset="0"/>
              <a:cs typeface="Roboto condensed"/>
              <a:sym typeface="Helvetica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79333" y="2087992"/>
            <a:ext cx="4839854" cy="1544344"/>
            <a:chOff x="368768" y="939475"/>
            <a:chExt cx="4839854" cy="1544344"/>
          </a:xfrm>
        </p:grpSpPr>
        <p:grpSp>
          <p:nvGrpSpPr>
            <p:cNvPr id="3" name="组合 2"/>
            <p:cNvGrpSpPr/>
            <p:nvPr/>
          </p:nvGrpSpPr>
          <p:grpSpPr>
            <a:xfrm>
              <a:off x="368768" y="939475"/>
              <a:ext cx="4839854" cy="1544344"/>
              <a:chOff x="368768" y="939475"/>
              <a:chExt cx="4839854" cy="1544344"/>
            </a:xfrm>
          </p:grpSpPr>
          <p:sp>
            <p:nvSpPr>
              <p:cNvPr id="38" name="Oval 40"/>
              <p:cNvSpPr/>
              <p:nvPr/>
            </p:nvSpPr>
            <p:spPr>
              <a:xfrm>
                <a:off x="368768" y="1123889"/>
                <a:ext cx="494916" cy="494916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3600" dirty="0">
                  <a:latin typeface="Roboto condensed"/>
                  <a:cs typeface="Roboto condensed"/>
                </a:endParaRPr>
              </a:p>
            </p:txBody>
          </p:sp>
          <p:grpSp>
            <p:nvGrpSpPr>
              <p:cNvPr id="39" name="Group 41"/>
              <p:cNvGrpSpPr/>
              <p:nvPr/>
            </p:nvGrpSpPr>
            <p:grpSpPr>
              <a:xfrm>
                <a:off x="934607" y="939475"/>
                <a:ext cx="4274015" cy="1544344"/>
                <a:chOff x="1376362" y="1322611"/>
                <a:chExt cx="2338246" cy="430842"/>
              </a:xfrm>
            </p:grpSpPr>
            <p:sp>
              <p:nvSpPr>
                <p:cNvPr id="40" name="TextBox 47"/>
                <p:cNvSpPr txBox="1"/>
                <p:nvPr/>
              </p:nvSpPr>
              <p:spPr>
                <a:xfrm>
                  <a:off x="1376362" y="1322611"/>
                  <a:ext cx="1610461" cy="197924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>
                    <a:lnSpc>
                      <a:spcPct val="140000"/>
                    </a:lnSpc>
                  </a:pPr>
                  <a:r>
                    <a:rPr lang="en-US" altLang="zh-CN" sz="2400" dirty="0" smtClean="0">
                      <a:solidFill>
                        <a:schemeClr val="bg1"/>
                      </a:solidFill>
                      <a:latin typeface="Roboto condensed"/>
                      <a:cs typeface="Roboto condensed"/>
                    </a:rPr>
                    <a:t>Team Member</a:t>
                  </a:r>
                  <a:endParaRPr lang="en-US" sz="2400" dirty="0">
                    <a:solidFill>
                      <a:schemeClr val="bg1"/>
                    </a:solidFill>
                    <a:latin typeface="Roboto condensed"/>
                    <a:cs typeface="Roboto condensed"/>
                  </a:endParaRPr>
                </a:p>
              </p:txBody>
            </p:sp>
            <p:sp>
              <p:nvSpPr>
                <p:cNvPr id="41" name="TextBox 48"/>
                <p:cNvSpPr txBox="1"/>
                <p:nvPr/>
              </p:nvSpPr>
              <p:spPr>
                <a:xfrm>
                  <a:off x="1376363" y="1535359"/>
                  <a:ext cx="2338245" cy="2180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40000"/>
                    </a:lnSpc>
                  </a:pPr>
                  <a:r>
                    <a:rPr lang="zh-CN" altLang="en-US" sz="1600" dirty="0" smtClean="0">
                      <a:solidFill>
                        <a:schemeClr val="bg1"/>
                      </a:solidFill>
                      <a:latin typeface="Roboto condensed"/>
                      <a:cs typeface="Roboto condensed"/>
                    </a:rPr>
                    <a:t>周凯茂 </a:t>
                  </a:r>
                  <a:r>
                    <a:rPr lang="en-US" altLang="zh-CN" sz="1600" dirty="0" smtClean="0">
                      <a:solidFill>
                        <a:schemeClr val="bg1"/>
                      </a:solidFill>
                      <a:latin typeface="Roboto condensed"/>
                      <a:cs typeface="Roboto condensed"/>
                    </a:rPr>
                    <a:t>1352893</a:t>
                  </a:r>
                </a:p>
                <a:p>
                  <a:pPr>
                    <a:lnSpc>
                      <a:spcPct val="140000"/>
                    </a:lnSpc>
                  </a:pPr>
                  <a:r>
                    <a:rPr lang="zh-CN" altLang="en-US" sz="1600" dirty="0" smtClean="0">
                      <a:solidFill>
                        <a:schemeClr val="bg1"/>
                      </a:solidFill>
                      <a:latin typeface="Roboto condensed"/>
                      <a:cs typeface="Roboto condensed"/>
                    </a:rPr>
                    <a:t>张  涛 </a:t>
                  </a:r>
                  <a:r>
                    <a:rPr lang="en-US" altLang="zh-CN" sz="1600" dirty="0" smtClean="0">
                      <a:solidFill>
                        <a:schemeClr val="bg1"/>
                      </a:solidFill>
                      <a:latin typeface="Roboto condensed"/>
                      <a:cs typeface="Roboto condensed"/>
                    </a:rPr>
                    <a:t>1452843</a:t>
                  </a:r>
                  <a:endParaRPr lang="en-US" sz="1600" dirty="0">
                    <a:solidFill>
                      <a:schemeClr val="bg1"/>
                    </a:solidFill>
                    <a:latin typeface="Roboto condensed"/>
                    <a:cs typeface="Roboto condensed"/>
                  </a:endParaRPr>
                </a:p>
              </p:txBody>
            </p:sp>
          </p:grpSp>
        </p:grpSp>
        <p:grpSp>
          <p:nvGrpSpPr>
            <p:cNvPr id="42" name="Group 352"/>
            <p:cNvGrpSpPr>
              <a:grpSpLocks/>
            </p:cNvGrpSpPr>
            <p:nvPr/>
          </p:nvGrpSpPr>
          <p:grpSpPr bwMode="auto">
            <a:xfrm>
              <a:off x="504370" y="1262021"/>
              <a:ext cx="216944" cy="216943"/>
              <a:chOff x="0" y="0"/>
              <a:chExt cx="575" cy="575"/>
            </a:xfrm>
            <a:solidFill>
              <a:schemeClr val="bg1"/>
            </a:solidFill>
          </p:grpSpPr>
          <p:sp>
            <p:nvSpPr>
              <p:cNvPr id="43" name="AutoShape 348"/>
              <p:cNvSpPr>
                <a:spLocks/>
              </p:cNvSpPr>
              <p:nvPr/>
            </p:nvSpPr>
            <p:spPr bwMode="auto">
              <a:xfrm>
                <a:off x="0" y="0"/>
                <a:ext cx="575" cy="575"/>
              </a:xfrm>
              <a:custGeom>
                <a:avLst/>
                <a:gdLst>
                  <a:gd name="T0" fmla="*/ 0 w 20932"/>
                  <a:gd name="T1" fmla="*/ 0 h 20930"/>
                  <a:gd name="T2" fmla="*/ 0 w 20932"/>
                  <a:gd name="T3" fmla="*/ 0 h 20930"/>
                  <a:gd name="T4" fmla="*/ 0 w 20932"/>
                  <a:gd name="T5" fmla="*/ 0 h 20930"/>
                  <a:gd name="T6" fmla="*/ 0 w 20932"/>
                  <a:gd name="T7" fmla="*/ 0 h 20930"/>
                  <a:gd name="T8" fmla="*/ 0 w 20932"/>
                  <a:gd name="T9" fmla="*/ 0 h 20930"/>
                  <a:gd name="T10" fmla="*/ 0 w 20932"/>
                  <a:gd name="T11" fmla="*/ 0 h 20930"/>
                  <a:gd name="T12" fmla="*/ 0 w 20932"/>
                  <a:gd name="T13" fmla="*/ 0 h 20930"/>
                  <a:gd name="T14" fmla="*/ 0 w 20932"/>
                  <a:gd name="T15" fmla="*/ 0 h 20930"/>
                  <a:gd name="T16" fmla="*/ 0 w 20932"/>
                  <a:gd name="T17" fmla="*/ 0 h 20930"/>
                  <a:gd name="T18" fmla="*/ 0 w 20932"/>
                  <a:gd name="T19" fmla="*/ 0 h 20930"/>
                  <a:gd name="T20" fmla="*/ 0 w 20932"/>
                  <a:gd name="T21" fmla="*/ 0 h 20930"/>
                  <a:gd name="T22" fmla="*/ 0 w 20932"/>
                  <a:gd name="T23" fmla="*/ 0 h 20930"/>
                  <a:gd name="T24" fmla="*/ 0 w 20932"/>
                  <a:gd name="T25" fmla="*/ 0 h 20930"/>
                  <a:gd name="T26" fmla="*/ 0 w 20932"/>
                  <a:gd name="T27" fmla="*/ 0 h 20930"/>
                  <a:gd name="T28" fmla="*/ 0 w 20932"/>
                  <a:gd name="T29" fmla="*/ 0 h 20930"/>
                  <a:gd name="T30" fmla="*/ 0 w 20932"/>
                  <a:gd name="T31" fmla="*/ 0 h 20930"/>
                  <a:gd name="T32" fmla="*/ 0 w 20932"/>
                  <a:gd name="T33" fmla="*/ 0 h 20930"/>
                  <a:gd name="T34" fmla="*/ 0 w 20932"/>
                  <a:gd name="T35" fmla="*/ 0 h 20930"/>
                  <a:gd name="T36" fmla="*/ 0 w 20932"/>
                  <a:gd name="T37" fmla="*/ 0 h 20930"/>
                  <a:gd name="T38" fmla="*/ 0 w 20932"/>
                  <a:gd name="T39" fmla="*/ 0 h 20930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20932" h="20930">
                    <a:moveTo>
                      <a:pt x="20723" y="16794"/>
                    </a:moveTo>
                    <a:lnTo>
                      <a:pt x="16124" y="14084"/>
                    </a:lnTo>
                    <a:cubicBezTo>
                      <a:pt x="15885" y="13962"/>
                      <a:pt x="15534" y="14017"/>
                      <a:pt x="15344" y="14207"/>
                    </a:cubicBezTo>
                    <a:lnTo>
                      <a:pt x="13991" y="15561"/>
                    </a:lnTo>
                    <a:cubicBezTo>
                      <a:pt x="13801" y="15750"/>
                      <a:pt x="13427" y="15908"/>
                      <a:pt x="13158" y="15911"/>
                    </a:cubicBezTo>
                    <a:cubicBezTo>
                      <a:pt x="13158" y="15911"/>
                      <a:pt x="11429" y="15931"/>
                      <a:pt x="8214" y="12715"/>
                    </a:cubicBezTo>
                    <a:cubicBezTo>
                      <a:pt x="4998" y="9499"/>
                      <a:pt x="5014" y="7764"/>
                      <a:pt x="5014" y="7764"/>
                    </a:cubicBezTo>
                    <a:cubicBezTo>
                      <a:pt x="5016" y="7495"/>
                      <a:pt x="5173" y="7121"/>
                      <a:pt x="5363" y="6931"/>
                    </a:cubicBezTo>
                    <a:lnTo>
                      <a:pt x="6516" y="5778"/>
                    </a:lnTo>
                    <a:cubicBezTo>
                      <a:pt x="6706" y="5588"/>
                      <a:pt x="6770" y="5233"/>
                      <a:pt x="6658" y="4989"/>
                    </a:cubicBezTo>
                    <a:lnTo>
                      <a:pt x="4121" y="216"/>
                    </a:lnTo>
                    <a:cubicBezTo>
                      <a:pt x="4008" y="-28"/>
                      <a:pt x="3762" y="-72"/>
                      <a:pt x="3572" y="117"/>
                    </a:cubicBezTo>
                    <a:lnTo>
                      <a:pt x="426" y="3257"/>
                    </a:lnTo>
                    <a:cubicBezTo>
                      <a:pt x="236" y="3446"/>
                      <a:pt x="51" y="3819"/>
                      <a:pt x="16" y="4085"/>
                    </a:cubicBezTo>
                    <a:cubicBezTo>
                      <a:pt x="16" y="4085"/>
                      <a:pt x="-598" y="8672"/>
                      <a:pt x="5829" y="15100"/>
                    </a:cubicBezTo>
                    <a:cubicBezTo>
                      <a:pt x="12255" y="21528"/>
                      <a:pt x="16842" y="20914"/>
                      <a:pt x="16842" y="20914"/>
                    </a:cubicBezTo>
                    <a:cubicBezTo>
                      <a:pt x="17108" y="20878"/>
                      <a:pt x="17480" y="20694"/>
                      <a:pt x="17670" y="20505"/>
                    </a:cubicBezTo>
                    <a:lnTo>
                      <a:pt x="20812" y="17361"/>
                    </a:lnTo>
                    <a:cubicBezTo>
                      <a:pt x="21002" y="17171"/>
                      <a:pt x="20962" y="16916"/>
                      <a:pt x="20723" y="16794"/>
                    </a:cubicBezTo>
                    <a:close/>
                    <a:moveTo>
                      <a:pt x="20723" y="16794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3600" dirty="0">
                  <a:latin typeface="Roboto condensed"/>
                  <a:cs typeface="Roboto condensed"/>
                </a:endParaRPr>
              </a:p>
            </p:txBody>
          </p:sp>
          <p:sp>
            <p:nvSpPr>
              <p:cNvPr id="44" name="AutoShape 349"/>
              <p:cNvSpPr>
                <a:spLocks/>
              </p:cNvSpPr>
              <p:nvPr/>
            </p:nvSpPr>
            <p:spPr bwMode="auto">
              <a:xfrm>
                <a:off x="264" y="192"/>
                <a:ext cx="114" cy="11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600" h="21600">
                    <a:moveTo>
                      <a:pt x="0" y="6567"/>
                    </a:moveTo>
                    <a:cubicBezTo>
                      <a:pt x="3494" y="7443"/>
                      <a:pt x="6807" y="9229"/>
                      <a:pt x="9539" y="11969"/>
                    </a:cubicBezTo>
                    <a:cubicBezTo>
                      <a:pt x="12286" y="14725"/>
                      <a:pt x="14072" y="18072"/>
                      <a:pt x="14940" y="21600"/>
                    </a:cubicBezTo>
                    <a:lnTo>
                      <a:pt x="21600" y="21600"/>
                    </a:lnTo>
                    <a:cubicBezTo>
                      <a:pt x="20909" y="16135"/>
                      <a:pt x="18474" y="11082"/>
                      <a:pt x="14550" y="7129"/>
                    </a:cubicBezTo>
                    <a:cubicBezTo>
                      <a:pt x="10581" y="3127"/>
                      <a:pt x="5495" y="661"/>
                      <a:pt x="2" y="0"/>
                    </a:cubicBezTo>
                    <a:lnTo>
                      <a:pt x="2" y="6567"/>
                    </a:lnTo>
                    <a:lnTo>
                      <a:pt x="0" y="6567"/>
                    </a:lnTo>
                    <a:close/>
                    <a:moveTo>
                      <a:pt x="0" y="6567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3600" dirty="0">
                  <a:latin typeface="Roboto condensed"/>
                  <a:cs typeface="Roboto condensed"/>
                </a:endParaRPr>
              </a:p>
            </p:txBody>
          </p:sp>
          <p:sp>
            <p:nvSpPr>
              <p:cNvPr id="45" name="AutoShape 350"/>
              <p:cNvSpPr>
                <a:spLocks/>
              </p:cNvSpPr>
              <p:nvPr/>
            </p:nvSpPr>
            <p:spPr bwMode="auto">
              <a:xfrm>
                <a:off x="264" y="0"/>
                <a:ext cx="306" cy="30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18672" y="21600"/>
                    </a:moveTo>
                    <a:lnTo>
                      <a:pt x="21600" y="21599"/>
                    </a:lnTo>
                    <a:cubicBezTo>
                      <a:pt x="21387" y="10396"/>
                      <a:pt x="11173" y="170"/>
                      <a:pt x="1" y="0"/>
                    </a:cubicBezTo>
                    <a:lnTo>
                      <a:pt x="0" y="2871"/>
                    </a:lnTo>
                    <a:cubicBezTo>
                      <a:pt x="10018" y="3430"/>
                      <a:pt x="18072" y="11518"/>
                      <a:pt x="18672" y="21600"/>
                    </a:cubicBezTo>
                    <a:close/>
                    <a:moveTo>
                      <a:pt x="18672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3600" dirty="0">
                  <a:latin typeface="Roboto condensed"/>
                  <a:cs typeface="Roboto condensed"/>
                </a:endParaRPr>
              </a:p>
            </p:txBody>
          </p:sp>
          <p:sp>
            <p:nvSpPr>
              <p:cNvPr id="46" name="AutoShape 351"/>
              <p:cNvSpPr>
                <a:spLocks/>
              </p:cNvSpPr>
              <p:nvPr/>
            </p:nvSpPr>
            <p:spPr bwMode="auto">
              <a:xfrm>
                <a:off x="264" y="96"/>
                <a:ext cx="210" cy="21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17333" y="21599"/>
                    </a:moveTo>
                    <a:lnTo>
                      <a:pt x="21600" y="21600"/>
                    </a:lnTo>
                    <a:cubicBezTo>
                      <a:pt x="20745" y="10040"/>
                      <a:pt x="11513" y="794"/>
                      <a:pt x="0" y="0"/>
                    </a:cubicBezTo>
                    <a:lnTo>
                      <a:pt x="0" y="4302"/>
                    </a:lnTo>
                    <a:cubicBezTo>
                      <a:pt x="9167" y="5080"/>
                      <a:pt x="16498" y="12409"/>
                      <a:pt x="17333" y="21599"/>
                    </a:cubicBezTo>
                    <a:close/>
                    <a:moveTo>
                      <a:pt x="17333" y="21599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3600" dirty="0">
                  <a:latin typeface="Roboto condensed"/>
                  <a:cs typeface="Roboto condensed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3950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762" y="744785"/>
            <a:ext cx="1169670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23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079" y="0"/>
            <a:ext cx="6795244" cy="6884977"/>
          </a:xfrm>
          <a:prstGeom prst="rect">
            <a:avLst/>
          </a:prstGeom>
        </p:spPr>
      </p:pic>
      <p:sp>
        <p:nvSpPr>
          <p:cNvPr id="7" name="文本框 55"/>
          <p:cNvSpPr>
            <a:spLocks noChangeArrowheads="1"/>
          </p:cNvSpPr>
          <p:nvPr/>
        </p:nvSpPr>
        <p:spPr bwMode="auto">
          <a:xfrm>
            <a:off x="299514" y="1971316"/>
            <a:ext cx="3170194" cy="7817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Call Act and Reason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Method per Frame</a:t>
            </a:r>
            <a:endParaRPr lang="en-US" altLang="zh-CN" sz="1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39985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55"/>
          <p:cNvSpPr>
            <a:spLocks noChangeArrowheads="1"/>
          </p:cNvSpPr>
          <p:nvPr/>
        </p:nvSpPr>
        <p:spPr bwMode="auto">
          <a:xfrm>
            <a:off x="4041002" y="2826994"/>
            <a:ext cx="3618146" cy="43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Using </a:t>
            </a:r>
            <a:r>
              <a:rPr lang="en-US" altLang="zh-CN" sz="1600" dirty="0" err="1" smtClean="0">
                <a:solidFill>
                  <a:schemeClr val="bg1"/>
                </a:solidFill>
                <a:latin typeface="Roboto condensed"/>
                <a:cs typeface="Roboto condensed"/>
              </a:rPr>
              <a:t>FloodFill</a:t>
            </a: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 </a:t>
            </a:r>
            <a:r>
              <a:rPr lang="en-US" altLang="zh-CN" sz="1600" dirty="0" err="1" smtClean="0">
                <a:solidFill>
                  <a:schemeClr val="bg1"/>
                </a:solidFill>
                <a:latin typeface="Roboto condensed"/>
                <a:cs typeface="Roboto condensed"/>
              </a:rPr>
              <a:t>algo</a:t>
            </a: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 to find path</a:t>
            </a:r>
            <a:endParaRPr lang="en-US" altLang="zh-CN" sz="1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42544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椭圆 51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椭圆 52"/>
          <p:cNvSpPr>
            <a:spLocks noChangeArrowheads="1"/>
          </p:cNvSpPr>
          <p:nvPr/>
        </p:nvSpPr>
        <p:spPr bwMode="auto">
          <a:xfrm>
            <a:off x="3870325" y="5586413"/>
            <a:ext cx="923925" cy="923925"/>
          </a:xfrm>
          <a:prstGeom prst="ellipse">
            <a:avLst/>
          </a:prstGeom>
          <a:solidFill>
            <a:srgbClr val="2F2637">
              <a:alpha val="54118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椭圆 53"/>
          <p:cNvSpPr>
            <a:spLocks noChangeArrowheads="1"/>
          </p:cNvSpPr>
          <p:nvPr/>
        </p:nvSpPr>
        <p:spPr bwMode="auto">
          <a:xfrm>
            <a:off x="3432175" y="1146175"/>
            <a:ext cx="631825" cy="631825"/>
          </a:xfrm>
          <a:prstGeom prst="ellipse">
            <a:avLst/>
          </a:prstGeom>
          <a:solidFill>
            <a:srgbClr val="D0EAEB">
              <a:alpha val="74118"/>
            </a:srgbClr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文本框 54"/>
          <p:cNvSpPr>
            <a:spLocks noChangeArrowheads="1"/>
          </p:cNvSpPr>
          <p:nvPr/>
        </p:nvSpPr>
        <p:spPr bwMode="auto">
          <a:xfrm>
            <a:off x="7075938" y="3610192"/>
            <a:ext cx="3075672" cy="6053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Roboto condensed"/>
                <a:cs typeface="Roboto condensed"/>
              </a:rPr>
              <a:t>Data Save/Load</a:t>
            </a:r>
          </a:p>
        </p:txBody>
      </p:sp>
      <p:sp>
        <p:nvSpPr>
          <p:cNvPr id="111" name="文本框 55"/>
          <p:cNvSpPr>
            <a:spLocks noChangeArrowheads="1"/>
          </p:cNvSpPr>
          <p:nvPr/>
        </p:nvSpPr>
        <p:spPr bwMode="auto">
          <a:xfrm>
            <a:off x="6981416" y="4451916"/>
            <a:ext cx="3170194" cy="10749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Level </a:t>
            </a: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Editor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save/load </a:t>
            </a: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map </a:t>
            </a: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file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create </a:t>
            </a: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scene</a:t>
            </a:r>
          </a:p>
        </p:txBody>
      </p:sp>
      <p:sp>
        <p:nvSpPr>
          <p:cNvPr id="112" name="直接连接符 56"/>
          <p:cNvSpPr>
            <a:spLocks noChangeShapeType="1"/>
          </p:cNvSpPr>
          <p:nvPr/>
        </p:nvSpPr>
        <p:spPr bwMode="auto">
          <a:xfrm rot="5400000">
            <a:off x="8612981" y="2478882"/>
            <a:ext cx="1587" cy="3600450"/>
          </a:xfrm>
          <a:prstGeom prst="line">
            <a:avLst/>
          </a:prstGeom>
          <a:noFill/>
          <a:ln w="127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" name="椭圆 58"/>
          <p:cNvSpPr>
            <a:spLocks noChangeArrowheads="1"/>
          </p:cNvSpPr>
          <p:nvPr/>
        </p:nvSpPr>
        <p:spPr bwMode="auto"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4" name="组合 59"/>
          <p:cNvGrpSpPr>
            <a:grpSpLocks/>
          </p:cNvGrpSpPr>
          <p:nvPr/>
        </p:nvGrpSpPr>
        <p:grpSpPr bwMode="auto"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115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16" name="任意多边形 61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17" name="椭圆 14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椭圆 15"/>
          <p:cNvSpPr>
            <a:spLocks noChangeArrowheads="1"/>
          </p:cNvSpPr>
          <p:nvPr/>
        </p:nvSpPr>
        <p:spPr bwMode="auto"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9" name="文本框 57"/>
          <p:cNvSpPr>
            <a:spLocks noChangeArrowheads="1"/>
          </p:cNvSpPr>
          <p:nvPr/>
        </p:nvSpPr>
        <p:spPr bwMode="auto">
          <a:xfrm>
            <a:off x="1971675" y="2668588"/>
            <a:ext cx="18478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3800" b="1" dirty="0" smtClean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04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0824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3"/>
          <p:cNvGrpSpPr/>
          <p:nvPr/>
        </p:nvGrpSpPr>
        <p:grpSpPr>
          <a:xfrm rot="2700000">
            <a:off x="1045315" y="3626219"/>
            <a:ext cx="767255" cy="1934377"/>
            <a:chOff x="4178985" y="2597150"/>
            <a:chExt cx="801573" cy="2020900"/>
          </a:xfrm>
        </p:grpSpPr>
        <p:sp>
          <p:nvSpPr>
            <p:cNvPr id="42" name="Freeform 133"/>
            <p:cNvSpPr>
              <a:spLocks/>
            </p:cNvSpPr>
            <p:nvPr/>
          </p:nvSpPr>
          <p:spPr bwMode="auto">
            <a:xfrm flipH="1">
              <a:off x="4380108" y="3983646"/>
              <a:ext cx="383148" cy="634404"/>
            </a:xfrm>
            <a:custGeom>
              <a:avLst/>
              <a:gdLst>
                <a:gd name="T0" fmla="*/ 7566 w 397"/>
                <a:gd name="T1" fmla="*/ 1009717 h 659"/>
                <a:gd name="T2" fmla="*/ 0 w 397"/>
                <a:gd name="T3" fmla="*/ 1009717 h 659"/>
                <a:gd name="T4" fmla="*/ 0 w 397"/>
                <a:gd name="T5" fmla="*/ 1009717 h 659"/>
                <a:gd name="T6" fmla="*/ 11348 w 397"/>
                <a:gd name="T7" fmla="*/ 1021020 h 659"/>
                <a:gd name="T8" fmla="*/ 15131 w 397"/>
                <a:gd name="T9" fmla="*/ 1062464 h 659"/>
                <a:gd name="T10" fmla="*/ 18914 w 397"/>
                <a:gd name="T11" fmla="*/ 1069999 h 659"/>
                <a:gd name="T12" fmla="*/ 181575 w 397"/>
                <a:gd name="T13" fmla="*/ 1574858 h 659"/>
                <a:gd name="T14" fmla="*/ 348019 w 397"/>
                <a:gd name="T15" fmla="*/ 1092605 h 659"/>
                <a:gd name="T16" fmla="*/ 650644 w 397"/>
                <a:gd name="T17" fmla="*/ 1661513 h 659"/>
                <a:gd name="T18" fmla="*/ 548508 w 397"/>
                <a:gd name="T19" fmla="*/ 2124928 h 659"/>
                <a:gd name="T20" fmla="*/ 760345 w 397"/>
                <a:gd name="T21" fmla="*/ 2482850 h 659"/>
                <a:gd name="T22" fmla="*/ 650644 w 397"/>
                <a:gd name="T23" fmla="*/ 2275632 h 659"/>
                <a:gd name="T24" fmla="*/ 688472 w 397"/>
                <a:gd name="T25" fmla="*/ 1989294 h 659"/>
                <a:gd name="T26" fmla="*/ 866264 w 397"/>
                <a:gd name="T27" fmla="*/ 1740632 h 659"/>
                <a:gd name="T28" fmla="*/ 1028925 w 397"/>
                <a:gd name="T29" fmla="*/ 1454295 h 659"/>
                <a:gd name="T30" fmla="*/ 1059187 w 397"/>
                <a:gd name="T31" fmla="*/ 1363872 h 659"/>
                <a:gd name="T32" fmla="*/ 1161323 w 397"/>
                <a:gd name="T33" fmla="*/ 1823520 h 659"/>
                <a:gd name="T34" fmla="*/ 1229414 w 397"/>
                <a:gd name="T35" fmla="*/ 1529647 h 659"/>
                <a:gd name="T36" fmla="*/ 1399640 w 397"/>
                <a:gd name="T37" fmla="*/ 745985 h 659"/>
                <a:gd name="T38" fmla="*/ 714951 w 397"/>
                <a:gd name="T39" fmla="*/ 0 h 659"/>
                <a:gd name="T40" fmla="*/ 11348 w 397"/>
                <a:gd name="T41" fmla="*/ 956971 h 659"/>
                <a:gd name="T42" fmla="*/ 7566 w 397"/>
                <a:gd name="T43" fmla="*/ 1009717 h 65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397" h="659">
                  <a:moveTo>
                    <a:pt x="2" y="268"/>
                  </a:moveTo>
                  <a:cubicBezTo>
                    <a:pt x="2" y="267"/>
                    <a:pt x="0" y="264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9"/>
                    <a:pt x="2" y="270"/>
                    <a:pt x="3" y="271"/>
                  </a:cubicBezTo>
                  <a:cubicBezTo>
                    <a:pt x="3" y="275"/>
                    <a:pt x="4" y="278"/>
                    <a:pt x="4" y="282"/>
                  </a:cubicBezTo>
                  <a:cubicBezTo>
                    <a:pt x="5" y="283"/>
                    <a:pt x="5" y="283"/>
                    <a:pt x="5" y="284"/>
                  </a:cubicBezTo>
                  <a:cubicBezTo>
                    <a:pt x="10" y="335"/>
                    <a:pt x="25" y="381"/>
                    <a:pt x="48" y="418"/>
                  </a:cubicBezTo>
                  <a:cubicBezTo>
                    <a:pt x="23" y="377"/>
                    <a:pt x="37" y="299"/>
                    <a:pt x="92" y="290"/>
                  </a:cubicBezTo>
                  <a:cubicBezTo>
                    <a:pt x="158" y="280"/>
                    <a:pt x="169" y="399"/>
                    <a:pt x="172" y="441"/>
                  </a:cubicBezTo>
                  <a:cubicBezTo>
                    <a:pt x="174" y="484"/>
                    <a:pt x="145" y="521"/>
                    <a:pt x="145" y="564"/>
                  </a:cubicBezTo>
                  <a:cubicBezTo>
                    <a:pt x="145" y="613"/>
                    <a:pt x="170" y="653"/>
                    <a:pt x="201" y="659"/>
                  </a:cubicBezTo>
                  <a:cubicBezTo>
                    <a:pt x="187" y="656"/>
                    <a:pt x="174" y="616"/>
                    <a:pt x="172" y="604"/>
                  </a:cubicBezTo>
                  <a:cubicBezTo>
                    <a:pt x="168" y="580"/>
                    <a:pt x="175" y="551"/>
                    <a:pt x="182" y="528"/>
                  </a:cubicBezTo>
                  <a:cubicBezTo>
                    <a:pt x="190" y="501"/>
                    <a:pt x="211" y="483"/>
                    <a:pt x="229" y="462"/>
                  </a:cubicBezTo>
                  <a:cubicBezTo>
                    <a:pt x="247" y="440"/>
                    <a:pt x="262" y="414"/>
                    <a:pt x="272" y="386"/>
                  </a:cubicBezTo>
                  <a:cubicBezTo>
                    <a:pt x="275" y="378"/>
                    <a:pt x="278" y="370"/>
                    <a:pt x="280" y="362"/>
                  </a:cubicBezTo>
                  <a:cubicBezTo>
                    <a:pt x="284" y="420"/>
                    <a:pt x="307" y="484"/>
                    <a:pt x="307" y="484"/>
                  </a:cubicBezTo>
                  <a:cubicBezTo>
                    <a:pt x="299" y="437"/>
                    <a:pt x="325" y="406"/>
                    <a:pt x="325" y="406"/>
                  </a:cubicBezTo>
                  <a:cubicBezTo>
                    <a:pt x="397" y="291"/>
                    <a:pt x="370" y="198"/>
                    <a:pt x="370" y="198"/>
                  </a:cubicBezTo>
                  <a:cubicBezTo>
                    <a:pt x="351" y="85"/>
                    <a:pt x="277" y="0"/>
                    <a:pt x="189" y="0"/>
                  </a:cubicBezTo>
                  <a:cubicBezTo>
                    <a:pt x="87" y="0"/>
                    <a:pt x="3" y="114"/>
                    <a:pt x="3" y="254"/>
                  </a:cubicBezTo>
                  <a:cubicBezTo>
                    <a:pt x="3" y="258"/>
                    <a:pt x="2" y="263"/>
                    <a:pt x="2" y="268"/>
                  </a:cubicBez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/>
            </a:p>
          </p:txBody>
        </p:sp>
        <p:sp>
          <p:nvSpPr>
            <p:cNvPr id="43" name="Freeform 134"/>
            <p:cNvSpPr>
              <a:spLocks/>
            </p:cNvSpPr>
            <p:nvPr/>
          </p:nvSpPr>
          <p:spPr bwMode="auto">
            <a:xfrm flipH="1">
              <a:off x="4413792" y="3978274"/>
              <a:ext cx="312270" cy="399544"/>
            </a:xfrm>
            <a:custGeom>
              <a:avLst/>
              <a:gdLst>
                <a:gd name="T0" fmla="*/ 581760 w 324"/>
                <a:gd name="T1" fmla="*/ 0 h 415"/>
                <a:gd name="T2" fmla="*/ 1148410 w 324"/>
                <a:gd name="T3" fmla="*/ 648083 h 415"/>
                <a:gd name="T4" fmla="*/ 1152187 w 324"/>
                <a:gd name="T5" fmla="*/ 655619 h 415"/>
                <a:gd name="T6" fmla="*/ 1152187 w 324"/>
                <a:gd name="T7" fmla="*/ 663154 h 415"/>
                <a:gd name="T8" fmla="*/ 1042635 w 324"/>
                <a:gd name="T9" fmla="*/ 1273558 h 415"/>
                <a:gd name="T10" fmla="*/ 963304 w 324"/>
                <a:gd name="T11" fmla="*/ 983428 h 415"/>
                <a:gd name="T12" fmla="*/ 868863 w 324"/>
                <a:gd name="T13" fmla="*/ 1137913 h 415"/>
                <a:gd name="T14" fmla="*/ 642203 w 324"/>
                <a:gd name="T15" fmla="*/ 1552384 h 415"/>
                <a:gd name="T16" fmla="*/ 630870 w 324"/>
                <a:gd name="T17" fmla="*/ 1563688 h 415"/>
                <a:gd name="T18" fmla="*/ 630870 w 324"/>
                <a:gd name="T19" fmla="*/ 1541080 h 415"/>
                <a:gd name="T20" fmla="*/ 245548 w 324"/>
                <a:gd name="T21" fmla="*/ 859086 h 415"/>
                <a:gd name="T22" fmla="*/ 196439 w 324"/>
                <a:gd name="T23" fmla="*/ 862854 h 415"/>
                <a:gd name="T24" fmla="*/ 7555 w 324"/>
                <a:gd name="T25" fmla="*/ 964588 h 415"/>
                <a:gd name="T26" fmla="*/ 3778 w 324"/>
                <a:gd name="T27" fmla="*/ 945749 h 415"/>
                <a:gd name="T28" fmla="*/ 3778 w 324"/>
                <a:gd name="T29" fmla="*/ 938213 h 415"/>
                <a:gd name="T30" fmla="*/ 0 w 324"/>
                <a:gd name="T31" fmla="*/ 900534 h 415"/>
                <a:gd name="T32" fmla="*/ 0 w 324"/>
                <a:gd name="T33" fmla="*/ 889230 h 415"/>
                <a:gd name="T34" fmla="*/ 0 w 324"/>
                <a:gd name="T35" fmla="*/ 840247 h 415"/>
                <a:gd name="T36" fmla="*/ 581760 w 324"/>
                <a:gd name="T37" fmla="*/ 0 h 41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24" h="415">
                  <a:moveTo>
                    <a:pt x="154" y="0"/>
                  </a:moveTo>
                  <a:cubicBezTo>
                    <a:pt x="225" y="0"/>
                    <a:pt x="288" y="73"/>
                    <a:pt x="304" y="172"/>
                  </a:cubicBezTo>
                  <a:cubicBezTo>
                    <a:pt x="305" y="174"/>
                    <a:pt x="305" y="174"/>
                    <a:pt x="305" y="174"/>
                  </a:cubicBezTo>
                  <a:cubicBezTo>
                    <a:pt x="305" y="176"/>
                    <a:pt x="305" y="176"/>
                    <a:pt x="305" y="176"/>
                  </a:cubicBezTo>
                  <a:cubicBezTo>
                    <a:pt x="306" y="179"/>
                    <a:pt x="324" y="248"/>
                    <a:pt x="276" y="338"/>
                  </a:cubicBezTo>
                  <a:cubicBezTo>
                    <a:pt x="276" y="335"/>
                    <a:pt x="256" y="263"/>
                    <a:pt x="255" y="261"/>
                  </a:cubicBezTo>
                  <a:cubicBezTo>
                    <a:pt x="256" y="270"/>
                    <a:pt x="235" y="292"/>
                    <a:pt x="230" y="302"/>
                  </a:cubicBezTo>
                  <a:cubicBezTo>
                    <a:pt x="209" y="338"/>
                    <a:pt x="198" y="379"/>
                    <a:pt x="170" y="412"/>
                  </a:cubicBezTo>
                  <a:cubicBezTo>
                    <a:pt x="169" y="413"/>
                    <a:pt x="168" y="414"/>
                    <a:pt x="167" y="415"/>
                  </a:cubicBezTo>
                  <a:cubicBezTo>
                    <a:pt x="167" y="413"/>
                    <a:pt x="167" y="411"/>
                    <a:pt x="167" y="409"/>
                  </a:cubicBezTo>
                  <a:cubicBezTo>
                    <a:pt x="159" y="260"/>
                    <a:pt x="107" y="228"/>
                    <a:pt x="65" y="228"/>
                  </a:cubicBezTo>
                  <a:cubicBezTo>
                    <a:pt x="61" y="228"/>
                    <a:pt x="57" y="229"/>
                    <a:pt x="52" y="229"/>
                  </a:cubicBezTo>
                  <a:cubicBezTo>
                    <a:pt x="33" y="232"/>
                    <a:pt x="15" y="242"/>
                    <a:pt x="2" y="256"/>
                  </a:cubicBezTo>
                  <a:cubicBezTo>
                    <a:pt x="2" y="254"/>
                    <a:pt x="1" y="253"/>
                    <a:pt x="1" y="251"/>
                  </a:cubicBezTo>
                  <a:cubicBezTo>
                    <a:pt x="1" y="249"/>
                    <a:pt x="1" y="249"/>
                    <a:pt x="1" y="249"/>
                  </a:cubicBezTo>
                  <a:cubicBezTo>
                    <a:pt x="1" y="246"/>
                    <a:pt x="1" y="242"/>
                    <a:pt x="0" y="239"/>
                  </a:cubicBezTo>
                  <a:cubicBezTo>
                    <a:pt x="0" y="239"/>
                    <a:pt x="0" y="236"/>
                    <a:pt x="0" y="236"/>
                  </a:cubicBezTo>
                  <a:cubicBezTo>
                    <a:pt x="0" y="231"/>
                    <a:pt x="0" y="227"/>
                    <a:pt x="0" y="223"/>
                  </a:cubicBezTo>
                  <a:cubicBezTo>
                    <a:pt x="0" y="100"/>
                    <a:pt x="69" y="0"/>
                    <a:pt x="154" y="0"/>
                  </a:cubicBez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/>
            </a:p>
          </p:txBody>
        </p:sp>
        <p:sp>
          <p:nvSpPr>
            <p:cNvPr id="44" name="Freeform 135"/>
            <p:cNvSpPr>
              <a:spLocks/>
            </p:cNvSpPr>
            <p:nvPr/>
          </p:nvSpPr>
          <p:spPr bwMode="auto">
            <a:xfrm flipH="1">
              <a:off x="4464149" y="3992708"/>
              <a:ext cx="204536" cy="288808"/>
            </a:xfrm>
            <a:custGeom>
              <a:avLst/>
              <a:gdLst>
                <a:gd name="T0" fmla="*/ 162607 w 212"/>
                <a:gd name="T1" fmla="*/ 535009 h 300"/>
                <a:gd name="T2" fmla="*/ 128573 w 212"/>
                <a:gd name="T3" fmla="*/ 535009 h 300"/>
                <a:gd name="T4" fmla="*/ 3782 w 212"/>
                <a:gd name="T5" fmla="*/ 599059 h 300"/>
                <a:gd name="T6" fmla="*/ 3782 w 212"/>
                <a:gd name="T7" fmla="*/ 587756 h 300"/>
                <a:gd name="T8" fmla="*/ 3782 w 212"/>
                <a:gd name="T9" fmla="*/ 583988 h 300"/>
                <a:gd name="T10" fmla="*/ 0 w 212"/>
                <a:gd name="T11" fmla="*/ 557615 h 300"/>
                <a:gd name="T12" fmla="*/ 0 w 212"/>
                <a:gd name="T13" fmla="*/ 550079 h 300"/>
                <a:gd name="T14" fmla="*/ 0 w 212"/>
                <a:gd name="T15" fmla="*/ 523706 h 300"/>
                <a:gd name="T16" fmla="*/ 381936 w 212"/>
                <a:gd name="T17" fmla="*/ 0 h 300"/>
                <a:gd name="T18" fmla="*/ 752528 w 212"/>
                <a:gd name="T19" fmla="*/ 403140 h 300"/>
                <a:gd name="T20" fmla="*/ 756309 w 212"/>
                <a:gd name="T21" fmla="*/ 406908 h 300"/>
                <a:gd name="T22" fmla="*/ 756309 w 212"/>
                <a:gd name="T23" fmla="*/ 410676 h 300"/>
                <a:gd name="T24" fmla="*/ 684460 w 212"/>
                <a:gd name="T25" fmla="*/ 791210 h 300"/>
                <a:gd name="T26" fmla="*/ 631518 w 212"/>
                <a:gd name="T27" fmla="*/ 610362 h 300"/>
                <a:gd name="T28" fmla="*/ 567232 w 212"/>
                <a:gd name="T29" fmla="*/ 704554 h 300"/>
                <a:gd name="T30" fmla="*/ 457567 w 212"/>
                <a:gd name="T31" fmla="*/ 1130300 h 300"/>
                <a:gd name="T32" fmla="*/ 162607 w 212"/>
                <a:gd name="T33" fmla="*/ 535009 h 30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12" h="300">
                  <a:moveTo>
                    <a:pt x="43" y="142"/>
                  </a:moveTo>
                  <a:cubicBezTo>
                    <a:pt x="40" y="142"/>
                    <a:pt x="37" y="142"/>
                    <a:pt x="34" y="142"/>
                  </a:cubicBezTo>
                  <a:cubicBezTo>
                    <a:pt x="21" y="144"/>
                    <a:pt x="10" y="150"/>
                    <a:pt x="1" y="159"/>
                  </a:cubicBezTo>
                  <a:cubicBezTo>
                    <a:pt x="1" y="158"/>
                    <a:pt x="1" y="157"/>
                    <a:pt x="1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0" y="152"/>
                    <a:pt x="0" y="150"/>
                    <a:pt x="0" y="14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3"/>
                    <a:pt x="0" y="141"/>
                    <a:pt x="0" y="139"/>
                  </a:cubicBezTo>
                  <a:cubicBezTo>
                    <a:pt x="0" y="62"/>
                    <a:pt x="45" y="0"/>
                    <a:pt x="101" y="0"/>
                  </a:cubicBezTo>
                  <a:cubicBezTo>
                    <a:pt x="147" y="0"/>
                    <a:pt x="189" y="45"/>
                    <a:pt x="199" y="107"/>
                  </a:cubicBezTo>
                  <a:cubicBezTo>
                    <a:pt x="200" y="108"/>
                    <a:pt x="200" y="108"/>
                    <a:pt x="200" y="108"/>
                  </a:cubicBezTo>
                  <a:cubicBezTo>
                    <a:pt x="200" y="109"/>
                    <a:pt x="200" y="109"/>
                    <a:pt x="200" y="109"/>
                  </a:cubicBezTo>
                  <a:cubicBezTo>
                    <a:pt x="201" y="111"/>
                    <a:pt x="212" y="154"/>
                    <a:pt x="181" y="210"/>
                  </a:cubicBezTo>
                  <a:cubicBezTo>
                    <a:pt x="181" y="208"/>
                    <a:pt x="167" y="164"/>
                    <a:pt x="167" y="162"/>
                  </a:cubicBezTo>
                  <a:cubicBezTo>
                    <a:pt x="168" y="168"/>
                    <a:pt x="154" y="181"/>
                    <a:pt x="150" y="187"/>
                  </a:cubicBezTo>
                  <a:cubicBezTo>
                    <a:pt x="137" y="210"/>
                    <a:pt x="126" y="275"/>
                    <a:pt x="121" y="300"/>
                  </a:cubicBezTo>
                  <a:cubicBezTo>
                    <a:pt x="121" y="300"/>
                    <a:pt x="94" y="134"/>
                    <a:pt x="43" y="142"/>
                  </a:cubicBez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/>
            </a:p>
          </p:txBody>
        </p:sp>
        <p:sp>
          <p:nvSpPr>
            <p:cNvPr id="45" name="Freeform 107"/>
            <p:cNvSpPr>
              <a:spLocks/>
            </p:cNvSpPr>
            <p:nvPr/>
          </p:nvSpPr>
          <p:spPr bwMode="auto">
            <a:xfrm flipH="1">
              <a:off x="4178985" y="3511722"/>
              <a:ext cx="371113" cy="593708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288 w 10000"/>
                <a:gd name="connsiteY10" fmla="*/ 8384 h 10000"/>
                <a:gd name="connsiteX11" fmla="*/ 3910 w 10000"/>
                <a:gd name="connsiteY11" fmla="*/ 6283 h 10000"/>
                <a:gd name="connsiteX12" fmla="*/ 3910 w 10000"/>
                <a:gd name="connsiteY12" fmla="*/ 6263 h 10000"/>
                <a:gd name="connsiteX13" fmla="*/ 1346 w 10000"/>
                <a:gd name="connsiteY13" fmla="*/ 5333 h 10000"/>
                <a:gd name="connsiteX14" fmla="*/ 0 w 10000"/>
                <a:gd name="connsiteY14" fmla="*/ 3172 h 10000"/>
                <a:gd name="connsiteX15" fmla="*/ 5000 w 10000"/>
                <a:gd name="connsiteY15" fmla="*/ 0 h 10000"/>
                <a:gd name="connsiteX0" fmla="*/ 5000 w 10000"/>
                <a:gd name="connsiteY0" fmla="*/ 0 h 10086"/>
                <a:gd name="connsiteX1" fmla="*/ 10000 w 10000"/>
                <a:gd name="connsiteY1" fmla="*/ 3212 h 10086"/>
                <a:gd name="connsiteX2" fmla="*/ 10000 w 10000"/>
                <a:gd name="connsiteY2" fmla="*/ 3293 h 10086"/>
                <a:gd name="connsiteX3" fmla="*/ 10000 w 10000"/>
                <a:gd name="connsiteY3" fmla="*/ 3293 h 10086"/>
                <a:gd name="connsiteX4" fmla="*/ 6795 w 10000"/>
                <a:gd name="connsiteY4" fmla="*/ 9697 h 10086"/>
                <a:gd name="connsiteX5" fmla="*/ 6635 w 10000"/>
                <a:gd name="connsiteY5" fmla="*/ 9818 h 10086"/>
                <a:gd name="connsiteX6" fmla="*/ 6635 w 10000"/>
                <a:gd name="connsiteY6" fmla="*/ 9818 h 10086"/>
                <a:gd name="connsiteX7" fmla="*/ 6635 w 10000"/>
                <a:gd name="connsiteY7" fmla="*/ 9818 h 10086"/>
                <a:gd name="connsiteX8" fmla="*/ 5897 w 10000"/>
                <a:gd name="connsiteY8" fmla="*/ 10000 h 10086"/>
                <a:gd name="connsiteX9" fmla="*/ 5288 w 10000"/>
                <a:gd name="connsiteY9" fmla="*/ 8384 h 10086"/>
                <a:gd name="connsiteX10" fmla="*/ 3910 w 10000"/>
                <a:gd name="connsiteY10" fmla="*/ 6283 h 10086"/>
                <a:gd name="connsiteX11" fmla="*/ 3910 w 10000"/>
                <a:gd name="connsiteY11" fmla="*/ 6263 h 10086"/>
                <a:gd name="connsiteX12" fmla="*/ 1346 w 10000"/>
                <a:gd name="connsiteY12" fmla="*/ 5333 h 10086"/>
                <a:gd name="connsiteX13" fmla="*/ 0 w 10000"/>
                <a:gd name="connsiteY13" fmla="*/ 3172 h 10086"/>
                <a:gd name="connsiteX14" fmla="*/ 5000 w 10000"/>
                <a:gd name="connsiteY14" fmla="*/ 0 h 10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/>
            </a:p>
          </p:txBody>
        </p:sp>
        <p:sp>
          <p:nvSpPr>
            <p:cNvPr id="46" name="Freeform 107"/>
            <p:cNvSpPr>
              <a:spLocks/>
            </p:cNvSpPr>
            <p:nvPr/>
          </p:nvSpPr>
          <p:spPr bwMode="auto">
            <a:xfrm>
              <a:off x="4609445" y="3511722"/>
              <a:ext cx="371113" cy="593708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288 w 10000"/>
                <a:gd name="connsiteY10" fmla="*/ 8384 h 10000"/>
                <a:gd name="connsiteX11" fmla="*/ 3910 w 10000"/>
                <a:gd name="connsiteY11" fmla="*/ 6283 h 10000"/>
                <a:gd name="connsiteX12" fmla="*/ 3910 w 10000"/>
                <a:gd name="connsiteY12" fmla="*/ 6263 h 10000"/>
                <a:gd name="connsiteX13" fmla="*/ 1346 w 10000"/>
                <a:gd name="connsiteY13" fmla="*/ 5333 h 10000"/>
                <a:gd name="connsiteX14" fmla="*/ 0 w 10000"/>
                <a:gd name="connsiteY14" fmla="*/ 3172 h 10000"/>
                <a:gd name="connsiteX15" fmla="*/ 5000 w 10000"/>
                <a:gd name="connsiteY15" fmla="*/ 0 h 10000"/>
                <a:gd name="connsiteX0" fmla="*/ 5000 w 10000"/>
                <a:gd name="connsiteY0" fmla="*/ 0 h 10086"/>
                <a:gd name="connsiteX1" fmla="*/ 10000 w 10000"/>
                <a:gd name="connsiteY1" fmla="*/ 3212 h 10086"/>
                <a:gd name="connsiteX2" fmla="*/ 10000 w 10000"/>
                <a:gd name="connsiteY2" fmla="*/ 3293 h 10086"/>
                <a:gd name="connsiteX3" fmla="*/ 10000 w 10000"/>
                <a:gd name="connsiteY3" fmla="*/ 3293 h 10086"/>
                <a:gd name="connsiteX4" fmla="*/ 6795 w 10000"/>
                <a:gd name="connsiteY4" fmla="*/ 9697 h 10086"/>
                <a:gd name="connsiteX5" fmla="*/ 6635 w 10000"/>
                <a:gd name="connsiteY5" fmla="*/ 9818 h 10086"/>
                <a:gd name="connsiteX6" fmla="*/ 6635 w 10000"/>
                <a:gd name="connsiteY6" fmla="*/ 9818 h 10086"/>
                <a:gd name="connsiteX7" fmla="*/ 6635 w 10000"/>
                <a:gd name="connsiteY7" fmla="*/ 9818 h 10086"/>
                <a:gd name="connsiteX8" fmla="*/ 5897 w 10000"/>
                <a:gd name="connsiteY8" fmla="*/ 10000 h 10086"/>
                <a:gd name="connsiteX9" fmla="*/ 5288 w 10000"/>
                <a:gd name="connsiteY9" fmla="*/ 8384 h 10086"/>
                <a:gd name="connsiteX10" fmla="*/ 3910 w 10000"/>
                <a:gd name="connsiteY10" fmla="*/ 6283 h 10086"/>
                <a:gd name="connsiteX11" fmla="*/ 3910 w 10000"/>
                <a:gd name="connsiteY11" fmla="*/ 6263 h 10086"/>
                <a:gd name="connsiteX12" fmla="*/ 1346 w 10000"/>
                <a:gd name="connsiteY12" fmla="*/ 5333 h 10086"/>
                <a:gd name="connsiteX13" fmla="*/ 0 w 10000"/>
                <a:gd name="connsiteY13" fmla="*/ 3172 h 10086"/>
                <a:gd name="connsiteX14" fmla="*/ 5000 w 10000"/>
                <a:gd name="connsiteY14" fmla="*/ 0 h 10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/>
            </a:p>
          </p:txBody>
        </p:sp>
        <p:sp>
          <p:nvSpPr>
            <p:cNvPr id="47" name="Freeform 108"/>
            <p:cNvSpPr>
              <a:spLocks/>
            </p:cNvSpPr>
            <p:nvPr/>
          </p:nvSpPr>
          <p:spPr bwMode="auto">
            <a:xfrm>
              <a:off x="4226296" y="2597150"/>
              <a:ext cx="709127" cy="1298838"/>
            </a:xfrm>
            <a:custGeom>
              <a:avLst/>
              <a:gdLst>
                <a:gd name="T0" fmla="*/ 1122363 w 596"/>
                <a:gd name="T1" fmla="*/ 4105275 h 1092"/>
                <a:gd name="T2" fmla="*/ 598844 w 596"/>
                <a:gd name="T3" fmla="*/ 4105275 h 1092"/>
                <a:gd name="T4" fmla="*/ 79093 w 596"/>
                <a:gd name="T5" fmla="*/ 1928577 h 1092"/>
                <a:gd name="T6" fmla="*/ 1122363 w 596"/>
                <a:gd name="T7" fmla="*/ 0 h 1092"/>
                <a:gd name="T8" fmla="*/ 1126129 w 596"/>
                <a:gd name="T9" fmla="*/ 0 h 1092"/>
                <a:gd name="T10" fmla="*/ 2165632 w 596"/>
                <a:gd name="T11" fmla="*/ 1928577 h 1092"/>
                <a:gd name="T12" fmla="*/ 1645881 w 596"/>
                <a:gd name="T13" fmla="*/ 4105275 h 1092"/>
                <a:gd name="T14" fmla="*/ 1122363 w 596"/>
                <a:gd name="T15" fmla="*/ 4105275 h 109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96" h="1092">
                  <a:moveTo>
                    <a:pt x="298" y="1092"/>
                  </a:moveTo>
                  <a:cubicBezTo>
                    <a:pt x="159" y="1092"/>
                    <a:pt x="159" y="1092"/>
                    <a:pt x="159" y="1092"/>
                  </a:cubicBezTo>
                  <a:cubicBezTo>
                    <a:pt x="31" y="824"/>
                    <a:pt x="21" y="513"/>
                    <a:pt x="21" y="513"/>
                  </a:cubicBezTo>
                  <a:cubicBezTo>
                    <a:pt x="0" y="212"/>
                    <a:pt x="298" y="0"/>
                    <a:pt x="298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596" y="212"/>
                    <a:pt x="575" y="513"/>
                  </a:cubicBezTo>
                  <a:cubicBezTo>
                    <a:pt x="575" y="513"/>
                    <a:pt x="566" y="824"/>
                    <a:pt x="437" y="1092"/>
                  </a:cubicBezTo>
                  <a:lnTo>
                    <a:pt x="298" y="1092"/>
                  </a:lnTo>
                  <a:close/>
                </a:path>
              </a:pathLst>
            </a:custGeom>
            <a:solidFill>
              <a:schemeClr val="bg1">
                <a:alpha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/>
            </a:p>
          </p:txBody>
        </p:sp>
        <p:sp>
          <p:nvSpPr>
            <p:cNvPr id="48" name="Oval 113"/>
            <p:cNvSpPr>
              <a:spLocks noChangeArrowheads="1"/>
            </p:cNvSpPr>
            <p:nvPr/>
          </p:nvSpPr>
          <p:spPr bwMode="auto">
            <a:xfrm>
              <a:off x="4464149" y="3008591"/>
              <a:ext cx="236859" cy="230714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/>
            </a:p>
          </p:txBody>
        </p:sp>
        <p:sp>
          <p:nvSpPr>
            <p:cNvPr id="49" name="Oval 116"/>
            <p:cNvSpPr>
              <a:spLocks noChangeArrowheads="1"/>
            </p:cNvSpPr>
            <p:nvPr/>
          </p:nvSpPr>
          <p:spPr bwMode="auto">
            <a:xfrm>
              <a:off x="4511491" y="3311397"/>
              <a:ext cx="142175" cy="146900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/>
            </a:p>
          </p:txBody>
        </p:sp>
        <p:sp>
          <p:nvSpPr>
            <p:cNvPr id="50" name="Oval 119"/>
            <p:cNvSpPr>
              <a:spLocks noChangeArrowheads="1"/>
            </p:cNvSpPr>
            <p:nvPr/>
          </p:nvSpPr>
          <p:spPr bwMode="auto">
            <a:xfrm>
              <a:off x="4538857" y="3530389"/>
              <a:ext cx="87443" cy="85569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/>
            </a:p>
          </p:txBody>
        </p:sp>
        <p:sp>
          <p:nvSpPr>
            <p:cNvPr id="51" name="Rectangle 13"/>
            <p:cNvSpPr/>
            <p:nvPr/>
          </p:nvSpPr>
          <p:spPr>
            <a:xfrm>
              <a:off x="4499622" y="3895987"/>
              <a:ext cx="144641" cy="88637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52" name="Freeform 14"/>
          <p:cNvSpPr/>
          <p:nvPr/>
        </p:nvSpPr>
        <p:spPr>
          <a:xfrm>
            <a:off x="2156992" y="1935650"/>
            <a:ext cx="10485942" cy="1952998"/>
          </a:xfrm>
          <a:custGeom>
            <a:avLst/>
            <a:gdLst>
              <a:gd name="connsiteX0" fmla="*/ 0 w 7473950"/>
              <a:gd name="connsiteY0" fmla="*/ 1390650 h 1392017"/>
              <a:gd name="connsiteX1" fmla="*/ 2197100 w 7473950"/>
              <a:gd name="connsiteY1" fmla="*/ 279400 h 1392017"/>
              <a:gd name="connsiteX2" fmla="*/ 4756150 w 7473950"/>
              <a:gd name="connsiteY2" fmla="*/ 1390650 h 1392017"/>
              <a:gd name="connsiteX3" fmla="*/ 7473950 w 7473950"/>
              <a:gd name="connsiteY3" fmla="*/ 0 h 1392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73950" h="1392017">
                <a:moveTo>
                  <a:pt x="0" y="1390650"/>
                </a:moveTo>
                <a:cubicBezTo>
                  <a:pt x="702204" y="835025"/>
                  <a:pt x="1404408" y="279400"/>
                  <a:pt x="2197100" y="279400"/>
                </a:cubicBezTo>
                <a:cubicBezTo>
                  <a:pt x="2989792" y="279400"/>
                  <a:pt x="3876675" y="1437217"/>
                  <a:pt x="4756150" y="1390650"/>
                </a:cubicBezTo>
                <a:cubicBezTo>
                  <a:pt x="5635625" y="1344083"/>
                  <a:pt x="6968067" y="250825"/>
                  <a:pt x="7473950" y="0"/>
                </a:cubicBezTo>
              </a:path>
            </a:pathLst>
          </a:custGeom>
          <a:ln w="12700" cmpd="sng">
            <a:solidFill>
              <a:schemeClr val="bg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54" name="Rounded Rectangle 16"/>
          <p:cNvSpPr/>
          <p:nvPr/>
        </p:nvSpPr>
        <p:spPr>
          <a:xfrm>
            <a:off x="3334696" y="2582460"/>
            <a:ext cx="563057" cy="563057"/>
          </a:xfrm>
          <a:prstGeom prst="roundRect">
            <a:avLst>
              <a:gd name="adj" fmla="val 50000"/>
            </a:avLst>
          </a:prstGeom>
          <a:solidFill>
            <a:srgbClr val="3099D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800" dirty="0">
              <a:solidFill>
                <a:schemeClr val="tx1"/>
              </a:solidFill>
            </a:endParaRPr>
          </a:p>
        </p:txBody>
      </p:sp>
      <p:grpSp>
        <p:nvGrpSpPr>
          <p:cNvPr id="55" name="Group 17"/>
          <p:cNvGrpSpPr/>
          <p:nvPr/>
        </p:nvGrpSpPr>
        <p:grpSpPr>
          <a:xfrm>
            <a:off x="3482283" y="2781985"/>
            <a:ext cx="275113" cy="240501"/>
            <a:chOff x="3175" y="-1587"/>
            <a:chExt cx="492126" cy="430212"/>
          </a:xfrm>
          <a:solidFill>
            <a:schemeClr val="bg1"/>
          </a:solidFill>
        </p:grpSpPr>
        <p:sp>
          <p:nvSpPr>
            <p:cNvPr id="56" name="Freeform 150"/>
            <p:cNvSpPr>
              <a:spLocks noEditPoints="1"/>
            </p:cNvSpPr>
            <p:nvPr/>
          </p:nvSpPr>
          <p:spPr bwMode="auto">
            <a:xfrm>
              <a:off x="3175" y="-1587"/>
              <a:ext cx="492125" cy="354012"/>
            </a:xfrm>
            <a:custGeom>
              <a:avLst/>
              <a:gdLst>
                <a:gd name="T0" fmla="*/ 128 w 128"/>
                <a:gd name="T1" fmla="*/ 24 h 92"/>
                <a:gd name="T2" fmla="*/ 119 w 128"/>
                <a:gd name="T3" fmla="*/ 12 h 92"/>
                <a:gd name="T4" fmla="*/ 67 w 128"/>
                <a:gd name="T5" fmla="*/ 0 h 92"/>
                <a:gd name="T6" fmla="*/ 64 w 128"/>
                <a:gd name="T7" fmla="*/ 0 h 92"/>
                <a:gd name="T8" fmla="*/ 61 w 128"/>
                <a:gd name="T9" fmla="*/ 0 h 92"/>
                <a:gd name="T10" fmla="*/ 9 w 128"/>
                <a:gd name="T11" fmla="*/ 12 h 92"/>
                <a:gd name="T12" fmla="*/ 0 w 128"/>
                <a:gd name="T13" fmla="*/ 24 h 92"/>
                <a:gd name="T14" fmla="*/ 9 w 128"/>
                <a:gd name="T15" fmla="*/ 36 h 92"/>
                <a:gd name="T16" fmla="*/ 20 w 128"/>
                <a:gd name="T17" fmla="*/ 38 h 92"/>
                <a:gd name="T18" fmla="*/ 20 w 128"/>
                <a:gd name="T19" fmla="*/ 72 h 92"/>
                <a:gd name="T20" fmla="*/ 64 w 128"/>
                <a:gd name="T21" fmla="*/ 92 h 92"/>
                <a:gd name="T22" fmla="*/ 108 w 128"/>
                <a:gd name="T23" fmla="*/ 72 h 92"/>
                <a:gd name="T24" fmla="*/ 108 w 128"/>
                <a:gd name="T25" fmla="*/ 38 h 92"/>
                <a:gd name="T26" fmla="*/ 119 w 128"/>
                <a:gd name="T27" fmla="*/ 36 h 92"/>
                <a:gd name="T28" fmla="*/ 128 w 128"/>
                <a:gd name="T29" fmla="*/ 24 h 92"/>
                <a:gd name="T30" fmla="*/ 100 w 128"/>
                <a:gd name="T31" fmla="*/ 72 h 92"/>
                <a:gd name="T32" fmla="*/ 64 w 128"/>
                <a:gd name="T33" fmla="*/ 84 h 92"/>
                <a:gd name="T34" fmla="*/ 28 w 128"/>
                <a:gd name="T35" fmla="*/ 72 h 92"/>
                <a:gd name="T36" fmla="*/ 28 w 128"/>
                <a:gd name="T37" fmla="*/ 40 h 92"/>
                <a:gd name="T38" fmla="*/ 61 w 128"/>
                <a:gd name="T39" fmla="*/ 48 h 92"/>
                <a:gd name="T40" fmla="*/ 64 w 128"/>
                <a:gd name="T41" fmla="*/ 48 h 92"/>
                <a:gd name="T42" fmla="*/ 67 w 128"/>
                <a:gd name="T43" fmla="*/ 48 h 92"/>
                <a:gd name="T44" fmla="*/ 100 w 128"/>
                <a:gd name="T45" fmla="*/ 40 h 92"/>
                <a:gd name="T46" fmla="*/ 100 w 128"/>
                <a:gd name="T47" fmla="*/ 72 h 92"/>
                <a:gd name="T48" fmla="*/ 65 w 128"/>
                <a:gd name="T49" fmla="*/ 40 h 92"/>
                <a:gd name="T50" fmla="*/ 64 w 128"/>
                <a:gd name="T51" fmla="*/ 40 h 92"/>
                <a:gd name="T52" fmla="*/ 63 w 128"/>
                <a:gd name="T53" fmla="*/ 40 h 92"/>
                <a:gd name="T54" fmla="*/ 11 w 128"/>
                <a:gd name="T55" fmla="*/ 28 h 92"/>
                <a:gd name="T56" fmla="*/ 8 w 128"/>
                <a:gd name="T57" fmla="*/ 24 h 92"/>
                <a:gd name="T58" fmla="*/ 11 w 128"/>
                <a:gd name="T59" fmla="*/ 20 h 92"/>
                <a:gd name="T60" fmla="*/ 63 w 128"/>
                <a:gd name="T61" fmla="*/ 8 h 92"/>
                <a:gd name="T62" fmla="*/ 64 w 128"/>
                <a:gd name="T63" fmla="*/ 8 h 92"/>
                <a:gd name="T64" fmla="*/ 65 w 128"/>
                <a:gd name="T65" fmla="*/ 8 h 92"/>
                <a:gd name="T66" fmla="*/ 117 w 128"/>
                <a:gd name="T67" fmla="*/ 20 h 92"/>
                <a:gd name="T68" fmla="*/ 120 w 128"/>
                <a:gd name="T69" fmla="*/ 24 h 92"/>
                <a:gd name="T70" fmla="*/ 117 w 128"/>
                <a:gd name="T71" fmla="*/ 28 h 92"/>
                <a:gd name="T72" fmla="*/ 65 w 128"/>
                <a:gd name="T73" fmla="*/ 4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92">
                  <a:moveTo>
                    <a:pt x="128" y="24"/>
                  </a:moveTo>
                  <a:cubicBezTo>
                    <a:pt x="128" y="18"/>
                    <a:pt x="124" y="14"/>
                    <a:pt x="119" y="1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6" y="0"/>
                    <a:pt x="65" y="0"/>
                    <a:pt x="64" y="0"/>
                  </a:cubicBezTo>
                  <a:cubicBezTo>
                    <a:pt x="63" y="0"/>
                    <a:pt x="62" y="0"/>
                    <a:pt x="61" y="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4" y="14"/>
                    <a:pt x="0" y="18"/>
                    <a:pt x="0" y="24"/>
                  </a:cubicBezTo>
                  <a:cubicBezTo>
                    <a:pt x="0" y="30"/>
                    <a:pt x="4" y="34"/>
                    <a:pt x="9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83"/>
                    <a:pt x="32" y="92"/>
                    <a:pt x="64" y="92"/>
                  </a:cubicBezTo>
                  <a:cubicBezTo>
                    <a:pt x="96" y="92"/>
                    <a:pt x="108" y="83"/>
                    <a:pt x="108" y="72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4" y="34"/>
                    <a:pt x="128" y="30"/>
                    <a:pt x="128" y="24"/>
                  </a:cubicBezTo>
                  <a:close/>
                  <a:moveTo>
                    <a:pt x="100" y="72"/>
                  </a:moveTo>
                  <a:cubicBezTo>
                    <a:pt x="100" y="76"/>
                    <a:pt x="88" y="84"/>
                    <a:pt x="64" y="84"/>
                  </a:cubicBezTo>
                  <a:cubicBezTo>
                    <a:pt x="40" y="84"/>
                    <a:pt x="28" y="76"/>
                    <a:pt x="28" y="72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2" y="48"/>
                    <a:pt x="63" y="48"/>
                    <a:pt x="64" y="48"/>
                  </a:cubicBezTo>
                  <a:cubicBezTo>
                    <a:pt x="65" y="48"/>
                    <a:pt x="66" y="48"/>
                    <a:pt x="67" y="48"/>
                  </a:cubicBezTo>
                  <a:cubicBezTo>
                    <a:pt x="100" y="40"/>
                    <a:pt x="100" y="40"/>
                    <a:pt x="100" y="40"/>
                  </a:cubicBezTo>
                  <a:lnTo>
                    <a:pt x="100" y="72"/>
                  </a:lnTo>
                  <a:close/>
                  <a:moveTo>
                    <a:pt x="65" y="40"/>
                  </a:moveTo>
                  <a:cubicBezTo>
                    <a:pt x="65" y="40"/>
                    <a:pt x="64" y="40"/>
                    <a:pt x="64" y="40"/>
                  </a:cubicBezTo>
                  <a:cubicBezTo>
                    <a:pt x="64" y="40"/>
                    <a:pt x="63" y="40"/>
                    <a:pt x="63" y="4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9" y="27"/>
                    <a:pt x="8" y="26"/>
                    <a:pt x="8" y="24"/>
                  </a:cubicBezTo>
                  <a:cubicBezTo>
                    <a:pt x="8" y="22"/>
                    <a:pt x="9" y="21"/>
                    <a:pt x="11" y="2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4" y="8"/>
                    <a:pt x="64" y="8"/>
                  </a:cubicBezTo>
                  <a:cubicBezTo>
                    <a:pt x="64" y="8"/>
                    <a:pt x="65" y="8"/>
                    <a:pt x="65" y="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9" y="21"/>
                    <a:pt x="120" y="22"/>
                    <a:pt x="120" y="24"/>
                  </a:cubicBezTo>
                  <a:cubicBezTo>
                    <a:pt x="120" y="26"/>
                    <a:pt x="119" y="27"/>
                    <a:pt x="117" y="28"/>
                  </a:cubicBezTo>
                  <a:lnTo>
                    <a:pt x="6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800"/>
            </a:p>
          </p:txBody>
        </p:sp>
        <p:sp>
          <p:nvSpPr>
            <p:cNvPr id="57" name="Freeform 151"/>
            <p:cNvSpPr>
              <a:spLocks/>
            </p:cNvSpPr>
            <p:nvPr/>
          </p:nvSpPr>
          <p:spPr bwMode="auto">
            <a:xfrm>
              <a:off x="449263" y="150813"/>
              <a:ext cx="30163" cy="169862"/>
            </a:xfrm>
            <a:custGeom>
              <a:avLst/>
              <a:gdLst>
                <a:gd name="T0" fmla="*/ 0 w 8"/>
                <a:gd name="T1" fmla="*/ 4 h 44"/>
                <a:gd name="T2" fmla="*/ 0 w 8"/>
                <a:gd name="T3" fmla="*/ 40 h 44"/>
                <a:gd name="T4" fmla="*/ 4 w 8"/>
                <a:gd name="T5" fmla="*/ 44 h 44"/>
                <a:gd name="T6" fmla="*/ 8 w 8"/>
                <a:gd name="T7" fmla="*/ 40 h 44"/>
                <a:gd name="T8" fmla="*/ 8 w 8"/>
                <a:gd name="T9" fmla="*/ 4 h 44"/>
                <a:gd name="T10" fmla="*/ 4 w 8"/>
                <a:gd name="T11" fmla="*/ 0 h 44"/>
                <a:gd name="T12" fmla="*/ 0 w 8"/>
                <a:gd name="T13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4">
                  <a:moveTo>
                    <a:pt x="0" y="4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8" y="42"/>
                    <a:pt x="8" y="4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800"/>
            </a:p>
          </p:txBody>
        </p:sp>
        <p:sp>
          <p:nvSpPr>
            <p:cNvPr id="58" name="Oval 152"/>
            <p:cNvSpPr>
              <a:spLocks noChangeArrowheads="1"/>
            </p:cNvSpPr>
            <p:nvPr/>
          </p:nvSpPr>
          <p:spPr bwMode="auto">
            <a:xfrm>
              <a:off x="433388" y="336550"/>
              <a:ext cx="61913" cy="920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800"/>
            </a:p>
          </p:txBody>
        </p:sp>
      </p:grpSp>
      <p:grpSp>
        <p:nvGrpSpPr>
          <p:cNvPr id="59" name="Group 21"/>
          <p:cNvGrpSpPr/>
          <p:nvPr/>
        </p:nvGrpSpPr>
        <p:grpSpPr>
          <a:xfrm>
            <a:off x="3209969" y="3217664"/>
            <a:ext cx="1771888" cy="1623748"/>
            <a:chOff x="667471" y="2995559"/>
            <a:chExt cx="1262929" cy="1157341"/>
          </a:xfrm>
        </p:grpSpPr>
        <p:sp>
          <p:nvSpPr>
            <p:cNvPr id="60" name="TextBox 22"/>
            <p:cNvSpPr txBox="1"/>
            <p:nvPr/>
          </p:nvSpPr>
          <p:spPr>
            <a:xfrm>
              <a:off x="667471" y="2995559"/>
              <a:ext cx="1156100" cy="24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ko-KR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Level Editor</a:t>
              </a:r>
              <a:endParaRPr lang="ko-KR" alt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61" name="텍스트 개체 틀 2"/>
            <p:cNvSpPr txBox="1">
              <a:spLocks/>
            </p:cNvSpPr>
            <p:nvPr/>
          </p:nvSpPr>
          <p:spPr>
            <a:xfrm>
              <a:off x="667471" y="3229080"/>
              <a:ext cx="1262929" cy="9238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1000" kern="1200" baseline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Rockwel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Free camera</a:t>
              </a:r>
            </a:p>
            <a:p>
              <a:pPr algn="l">
                <a:lnSpc>
                  <a:spcPct val="120000"/>
                </a:lnSpc>
              </a:pP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Mouse click to edit </a:t>
              </a:r>
            </a:p>
            <a:p>
              <a:pPr algn="l">
                <a:lnSpc>
                  <a:spcPct val="120000"/>
                </a:lnSpc>
              </a:pP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Visual edition</a:t>
              </a:r>
            </a:p>
          </p:txBody>
        </p:sp>
      </p:grpSp>
      <p:grpSp>
        <p:nvGrpSpPr>
          <p:cNvPr id="62" name="Group 24"/>
          <p:cNvGrpSpPr/>
          <p:nvPr/>
        </p:nvGrpSpPr>
        <p:grpSpPr>
          <a:xfrm>
            <a:off x="7491154" y="4080365"/>
            <a:ext cx="1771888" cy="1623748"/>
            <a:chOff x="667471" y="2995559"/>
            <a:chExt cx="1262929" cy="1157341"/>
          </a:xfrm>
        </p:grpSpPr>
        <p:sp>
          <p:nvSpPr>
            <p:cNvPr id="63" name="TextBox 25"/>
            <p:cNvSpPr txBox="1"/>
            <p:nvPr/>
          </p:nvSpPr>
          <p:spPr>
            <a:xfrm>
              <a:off x="667471" y="2995559"/>
              <a:ext cx="1156100" cy="24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ko-KR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Save map data</a:t>
              </a:r>
              <a:endParaRPr lang="ko-KR" alt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64" name="텍스트 개체 틀 2"/>
            <p:cNvSpPr txBox="1">
              <a:spLocks/>
            </p:cNvSpPr>
            <p:nvPr/>
          </p:nvSpPr>
          <p:spPr>
            <a:xfrm>
              <a:off x="667471" y="3229080"/>
              <a:ext cx="1262929" cy="9238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92500" lnSpcReduction="10000"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1000" kern="1200" baseline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Rockwel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Save </a:t>
              </a:r>
              <a:r>
                <a:rPr lang="en-US" altLang="ko-KR" sz="1200" dirty="0" err="1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mapParam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 to </a:t>
              </a:r>
              <a:r>
                <a:rPr lang="en-US" altLang="ko-KR" sz="1200" dirty="0" err="1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json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 string</a:t>
              </a:r>
            </a:p>
            <a:p>
              <a:pPr algn="l">
                <a:lnSpc>
                  <a:spcPct val="120000"/>
                </a:lnSpc>
              </a:pP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Save </a:t>
              </a:r>
              <a:r>
                <a:rPr lang="en-US" altLang="ko-KR" sz="1200" dirty="0" err="1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json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 file under resources path</a:t>
              </a:r>
            </a:p>
            <a:p>
              <a:pPr algn="l">
                <a:lnSpc>
                  <a:spcPct val="120000"/>
                </a:lnSpc>
              </a:pP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With specified filename</a:t>
              </a:r>
              <a:endParaRPr lang="en-US" altLang="ko-KR" sz="12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sp>
        <p:nvSpPr>
          <p:cNvPr id="66" name="Rounded Rectangle 28"/>
          <p:cNvSpPr/>
          <p:nvPr/>
        </p:nvSpPr>
        <p:spPr>
          <a:xfrm>
            <a:off x="7619945" y="3388729"/>
            <a:ext cx="563057" cy="563057"/>
          </a:xfrm>
          <a:prstGeom prst="roundRect">
            <a:avLst>
              <a:gd name="adj" fmla="val 50000"/>
            </a:avLst>
          </a:prstGeom>
          <a:solidFill>
            <a:srgbClr val="3099D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67" name="Freeform 28"/>
          <p:cNvSpPr>
            <a:spLocks noEditPoints="1"/>
          </p:cNvSpPr>
          <p:nvPr/>
        </p:nvSpPr>
        <p:spPr bwMode="auto">
          <a:xfrm>
            <a:off x="7790778" y="3545294"/>
            <a:ext cx="238873" cy="238873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800"/>
          </a:p>
        </p:txBody>
      </p:sp>
      <p:grpSp>
        <p:nvGrpSpPr>
          <p:cNvPr id="68" name="Group 30"/>
          <p:cNvGrpSpPr/>
          <p:nvPr/>
        </p:nvGrpSpPr>
        <p:grpSpPr>
          <a:xfrm>
            <a:off x="9989998" y="3725635"/>
            <a:ext cx="1771888" cy="1623748"/>
            <a:chOff x="667471" y="2995559"/>
            <a:chExt cx="1262929" cy="1157341"/>
          </a:xfrm>
        </p:grpSpPr>
        <p:sp>
          <p:nvSpPr>
            <p:cNvPr id="69" name="TextBox 31"/>
            <p:cNvSpPr txBox="1"/>
            <p:nvPr/>
          </p:nvSpPr>
          <p:spPr>
            <a:xfrm>
              <a:off x="667471" y="2995559"/>
              <a:ext cx="1156100" cy="24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ko-KR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Load map data</a:t>
              </a:r>
              <a:endParaRPr lang="ko-KR" alt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70" name="텍스트 개체 틀 2"/>
            <p:cNvSpPr txBox="1">
              <a:spLocks/>
            </p:cNvSpPr>
            <p:nvPr/>
          </p:nvSpPr>
          <p:spPr>
            <a:xfrm>
              <a:off x="667471" y="3229080"/>
              <a:ext cx="1262929" cy="9238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92500" lnSpcReduction="10000"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1000" kern="1200" baseline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Rockwel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Load </a:t>
              </a:r>
              <a:r>
                <a:rPr lang="en-US" altLang="ko-KR" sz="1200" dirty="0" err="1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json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 file with given file name, get </a:t>
              </a:r>
              <a:r>
                <a:rPr lang="en-US" altLang="ko-KR" sz="1200" dirty="0" err="1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mapParam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.</a:t>
              </a:r>
            </a:p>
            <a:p>
              <a:pPr algn="l">
                <a:lnSpc>
                  <a:spcPct val="120000"/>
                </a:lnSpc>
              </a:pP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According to </a:t>
              </a:r>
              <a:r>
                <a:rPr lang="en-US" altLang="ko-KR" sz="1200" dirty="0" err="1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mapParam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, create scene dynamically</a:t>
              </a:r>
              <a:endParaRPr lang="en-US" altLang="ko-KR" sz="12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sp>
        <p:nvSpPr>
          <p:cNvPr id="72" name="Rounded Rectangle 34"/>
          <p:cNvSpPr/>
          <p:nvPr/>
        </p:nvSpPr>
        <p:spPr>
          <a:xfrm>
            <a:off x="10118789" y="3033999"/>
            <a:ext cx="563057" cy="563057"/>
          </a:xfrm>
          <a:prstGeom prst="roundRect">
            <a:avLst>
              <a:gd name="adj" fmla="val 50000"/>
            </a:avLst>
          </a:prstGeom>
          <a:solidFill>
            <a:srgbClr val="3099D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800" dirty="0">
              <a:solidFill>
                <a:schemeClr val="tx1"/>
              </a:solidFill>
            </a:endParaRPr>
          </a:p>
        </p:txBody>
      </p:sp>
      <p:grpSp>
        <p:nvGrpSpPr>
          <p:cNvPr id="73" name="Group 35"/>
          <p:cNvGrpSpPr/>
          <p:nvPr/>
        </p:nvGrpSpPr>
        <p:grpSpPr>
          <a:xfrm>
            <a:off x="10262363" y="3168144"/>
            <a:ext cx="277004" cy="274341"/>
            <a:chOff x="0" y="1589"/>
            <a:chExt cx="495294" cy="490530"/>
          </a:xfrm>
          <a:solidFill>
            <a:schemeClr val="bg1"/>
          </a:solidFill>
        </p:grpSpPr>
        <p:sp>
          <p:nvSpPr>
            <p:cNvPr id="74" name="Freeform 166"/>
            <p:cNvSpPr>
              <a:spLocks noEditPoints="1"/>
            </p:cNvSpPr>
            <p:nvPr/>
          </p:nvSpPr>
          <p:spPr bwMode="auto">
            <a:xfrm>
              <a:off x="0" y="47624"/>
              <a:ext cx="452431" cy="444495"/>
            </a:xfrm>
            <a:custGeom>
              <a:avLst/>
              <a:gdLst>
                <a:gd name="T0" fmla="*/ 84 w 118"/>
                <a:gd name="T1" fmla="*/ 3 h 116"/>
                <a:gd name="T2" fmla="*/ 77 w 118"/>
                <a:gd name="T3" fmla="*/ 0 h 116"/>
                <a:gd name="T4" fmla="*/ 70 w 118"/>
                <a:gd name="T5" fmla="*/ 3 h 116"/>
                <a:gd name="T6" fmla="*/ 64 w 118"/>
                <a:gd name="T7" fmla="*/ 9 h 116"/>
                <a:gd name="T8" fmla="*/ 61 w 118"/>
                <a:gd name="T9" fmla="*/ 16 h 116"/>
                <a:gd name="T10" fmla="*/ 62 w 118"/>
                <a:gd name="T11" fmla="*/ 21 h 116"/>
                <a:gd name="T12" fmla="*/ 8 w 118"/>
                <a:gd name="T13" fmla="*/ 43 h 116"/>
                <a:gd name="T14" fmla="*/ 1 w 118"/>
                <a:gd name="T15" fmla="*/ 51 h 116"/>
                <a:gd name="T16" fmla="*/ 5 w 118"/>
                <a:gd name="T17" fmla="*/ 62 h 116"/>
                <a:gd name="T18" fmla="*/ 55 w 118"/>
                <a:gd name="T19" fmla="*/ 112 h 116"/>
                <a:gd name="T20" fmla="*/ 64 w 118"/>
                <a:gd name="T21" fmla="*/ 116 h 116"/>
                <a:gd name="T22" fmla="*/ 64 w 118"/>
                <a:gd name="T23" fmla="*/ 116 h 116"/>
                <a:gd name="T24" fmla="*/ 66 w 118"/>
                <a:gd name="T25" fmla="*/ 116 h 116"/>
                <a:gd name="T26" fmla="*/ 75 w 118"/>
                <a:gd name="T27" fmla="*/ 108 h 116"/>
                <a:gd name="T28" fmla="*/ 96 w 118"/>
                <a:gd name="T29" fmla="*/ 55 h 116"/>
                <a:gd name="T30" fmla="*/ 102 w 118"/>
                <a:gd name="T31" fmla="*/ 57 h 116"/>
                <a:gd name="T32" fmla="*/ 109 w 118"/>
                <a:gd name="T33" fmla="*/ 54 h 116"/>
                <a:gd name="T34" fmla="*/ 115 w 118"/>
                <a:gd name="T35" fmla="*/ 48 h 116"/>
                <a:gd name="T36" fmla="*/ 118 w 118"/>
                <a:gd name="T37" fmla="*/ 41 h 116"/>
                <a:gd name="T38" fmla="*/ 115 w 118"/>
                <a:gd name="T39" fmla="*/ 34 h 116"/>
                <a:gd name="T40" fmla="*/ 84 w 118"/>
                <a:gd name="T41" fmla="*/ 3 h 116"/>
                <a:gd name="T42" fmla="*/ 68 w 118"/>
                <a:gd name="T43" fmla="*/ 105 h 116"/>
                <a:gd name="T44" fmla="*/ 65 w 118"/>
                <a:gd name="T45" fmla="*/ 108 h 116"/>
                <a:gd name="T46" fmla="*/ 64 w 118"/>
                <a:gd name="T47" fmla="*/ 108 h 116"/>
                <a:gd name="T48" fmla="*/ 61 w 118"/>
                <a:gd name="T49" fmla="*/ 107 h 116"/>
                <a:gd name="T50" fmla="*/ 10 w 118"/>
                <a:gd name="T51" fmla="*/ 56 h 116"/>
                <a:gd name="T52" fmla="*/ 9 w 118"/>
                <a:gd name="T53" fmla="*/ 53 h 116"/>
                <a:gd name="T54" fmla="*/ 11 w 118"/>
                <a:gd name="T55" fmla="*/ 50 h 116"/>
                <a:gd name="T56" fmla="*/ 36 w 118"/>
                <a:gd name="T57" fmla="*/ 40 h 116"/>
                <a:gd name="T58" fmla="*/ 87 w 118"/>
                <a:gd name="T59" fmla="*/ 58 h 116"/>
                <a:gd name="T60" fmla="*/ 68 w 118"/>
                <a:gd name="T61" fmla="*/ 105 h 116"/>
                <a:gd name="T62" fmla="*/ 109 w 118"/>
                <a:gd name="T63" fmla="*/ 42 h 116"/>
                <a:gd name="T64" fmla="*/ 103 w 118"/>
                <a:gd name="T65" fmla="*/ 48 h 116"/>
                <a:gd name="T66" fmla="*/ 100 w 118"/>
                <a:gd name="T67" fmla="*/ 48 h 116"/>
                <a:gd name="T68" fmla="*/ 93 w 118"/>
                <a:gd name="T69" fmla="*/ 41 h 116"/>
                <a:gd name="T70" fmla="*/ 88 w 118"/>
                <a:gd name="T71" fmla="*/ 55 h 116"/>
                <a:gd name="T72" fmla="*/ 88 w 118"/>
                <a:gd name="T73" fmla="*/ 54 h 116"/>
                <a:gd name="T74" fmla="*/ 53 w 118"/>
                <a:gd name="T75" fmla="*/ 39 h 116"/>
                <a:gd name="T76" fmla="*/ 42 w 118"/>
                <a:gd name="T77" fmla="*/ 38 h 116"/>
                <a:gd name="T78" fmla="*/ 76 w 118"/>
                <a:gd name="T79" fmla="*/ 24 h 116"/>
                <a:gd name="T80" fmla="*/ 70 w 118"/>
                <a:gd name="T81" fmla="*/ 17 h 116"/>
                <a:gd name="T82" fmla="*/ 70 w 118"/>
                <a:gd name="T83" fmla="*/ 14 h 116"/>
                <a:gd name="T84" fmla="*/ 75 w 118"/>
                <a:gd name="T85" fmla="*/ 9 h 116"/>
                <a:gd name="T86" fmla="*/ 78 w 118"/>
                <a:gd name="T87" fmla="*/ 9 h 116"/>
                <a:gd name="T88" fmla="*/ 109 w 118"/>
                <a:gd name="T89" fmla="*/ 39 h 116"/>
                <a:gd name="T90" fmla="*/ 109 w 118"/>
                <a:gd name="T91" fmla="*/ 4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8" h="116">
                  <a:moveTo>
                    <a:pt x="84" y="3"/>
                  </a:moveTo>
                  <a:cubicBezTo>
                    <a:pt x="82" y="1"/>
                    <a:pt x="79" y="0"/>
                    <a:pt x="77" y="0"/>
                  </a:cubicBezTo>
                  <a:cubicBezTo>
                    <a:pt x="74" y="0"/>
                    <a:pt x="71" y="1"/>
                    <a:pt x="70" y="3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2" y="10"/>
                    <a:pt x="61" y="13"/>
                    <a:pt x="61" y="16"/>
                  </a:cubicBezTo>
                  <a:cubicBezTo>
                    <a:pt x="61" y="18"/>
                    <a:pt x="62" y="19"/>
                    <a:pt x="62" y="21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5" y="44"/>
                    <a:pt x="2" y="48"/>
                    <a:pt x="1" y="51"/>
                  </a:cubicBezTo>
                  <a:cubicBezTo>
                    <a:pt x="0" y="55"/>
                    <a:pt x="2" y="59"/>
                    <a:pt x="5" y="62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8" y="115"/>
                    <a:pt x="61" y="116"/>
                    <a:pt x="64" y="116"/>
                  </a:cubicBezTo>
                  <a:cubicBezTo>
                    <a:pt x="64" y="116"/>
                    <a:pt x="64" y="116"/>
                    <a:pt x="64" y="116"/>
                  </a:cubicBezTo>
                  <a:cubicBezTo>
                    <a:pt x="65" y="116"/>
                    <a:pt x="66" y="116"/>
                    <a:pt x="66" y="116"/>
                  </a:cubicBezTo>
                  <a:cubicBezTo>
                    <a:pt x="70" y="115"/>
                    <a:pt x="74" y="112"/>
                    <a:pt x="75" y="108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8" y="56"/>
                    <a:pt x="100" y="57"/>
                    <a:pt x="102" y="57"/>
                  </a:cubicBezTo>
                  <a:cubicBezTo>
                    <a:pt x="105" y="57"/>
                    <a:pt x="107" y="56"/>
                    <a:pt x="109" y="54"/>
                  </a:cubicBezTo>
                  <a:cubicBezTo>
                    <a:pt x="115" y="48"/>
                    <a:pt x="115" y="48"/>
                    <a:pt x="115" y="48"/>
                  </a:cubicBezTo>
                  <a:cubicBezTo>
                    <a:pt x="117" y="46"/>
                    <a:pt x="118" y="44"/>
                    <a:pt x="118" y="41"/>
                  </a:cubicBezTo>
                  <a:cubicBezTo>
                    <a:pt x="118" y="38"/>
                    <a:pt x="117" y="36"/>
                    <a:pt x="115" y="34"/>
                  </a:cubicBezTo>
                  <a:lnTo>
                    <a:pt x="84" y="3"/>
                  </a:lnTo>
                  <a:close/>
                  <a:moveTo>
                    <a:pt x="68" y="105"/>
                  </a:moveTo>
                  <a:cubicBezTo>
                    <a:pt x="67" y="107"/>
                    <a:pt x="66" y="108"/>
                    <a:pt x="65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3" y="108"/>
                    <a:pt x="62" y="108"/>
                    <a:pt x="61" y="107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9" y="56"/>
                    <a:pt x="9" y="54"/>
                    <a:pt x="9" y="53"/>
                  </a:cubicBezTo>
                  <a:cubicBezTo>
                    <a:pt x="9" y="52"/>
                    <a:pt x="10" y="51"/>
                    <a:pt x="11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53" y="46"/>
                    <a:pt x="70" y="40"/>
                    <a:pt x="87" y="58"/>
                  </a:cubicBezTo>
                  <a:lnTo>
                    <a:pt x="68" y="105"/>
                  </a:lnTo>
                  <a:close/>
                  <a:moveTo>
                    <a:pt x="109" y="42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3" y="49"/>
                    <a:pt x="101" y="49"/>
                    <a:pt x="100" y="4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76" y="42"/>
                    <a:pt x="64" y="41"/>
                    <a:pt x="53" y="39"/>
                  </a:cubicBezTo>
                  <a:cubicBezTo>
                    <a:pt x="49" y="39"/>
                    <a:pt x="46" y="38"/>
                    <a:pt x="42" y="38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9" y="16"/>
                    <a:pt x="69" y="15"/>
                    <a:pt x="70" y="14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6" y="8"/>
                    <a:pt x="77" y="8"/>
                    <a:pt x="78" y="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0" y="40"/>
                    <a:pt x="110" y="42"/>
                    <a:pt x="10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800"/>
            </a:p>
          </p:txBody>
        </p:sp>
        <p:sp>
          <p:nvSpPr>
            <p:cNvPr id="75" name="Freeform 167"/>
            <p:cNvSpPr>
              <a:spLocks noEditPoints="1"/>
            </p:cNvSpPr>
            <p:nvPr/>
          </p:nvSpPr>
          <p:spPr bwMode="auto">
            <a:xfrm>
              <a:off x="219073" y="246061"/>
              <a:ext cx="76199" cy="76199"/>
            </a:xfrm>
            <a:custGeom>
              <a:avLst/>
              <a:gdLst>
                <a:gd name="T0" fmla="*/ 10 w 20"/>
                <a:gd name="T1" fmla="*/ 20 h 20"/>
                <a:gd name="T2" fmla="*/ 20 w 20"/>
                <a:gd name="T3" fmla="*/ 10 h 20"/>
                <a:gd name="T4" fmla="*/ 10 w 20"/>
                <a:gd name="T5" fmla="*/ 0 h 20"/>
                <a:gd name="T6" fmla="*/ 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16 w 20"/>
                <a:gd name="T13" fmla="*/ 10 h 20"/>
                <a:gd name="T14" fmla="*/ 10 w 20"/>
                <a:gd name="T15" fmla="*/ 16 h 20"/>
                <a:gd name="T16" fmla="*/ 4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6" y="20"/>
                    <a:pt x="20" y="16"/>
                    <a:pt x="20" y="10"/>
                  </a:cubicBezTo>
                  <a:cubicBezTo>
                    <a:pt x="20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lose/>
                  <a:moveTo>
                    <a:pt x="10" y="4"/>
                  </a:move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800"/>
            </a:p>
          </p:txBody>
        </p:sp>
        <p:sp>
          <p:nvSpPr>
            <p:cNvPr id="76" name="Freeform 168"/>
            <p:cNvSpPr>
              <a:spLocks noEditPoints="1"/>
            </p:cNvSpPr>
            <p:nvPr/>
          </p:nvSpPr>
          <p:spPr bwMode="auto">
            <a:xfrm>
              <a:off x="419095" y="1589"/>
              <a:ext cx="76199" cy="76199"/>
            </a:xfrm>
            <a:custGeom>
              <a:avLst/>
              <a:gdLst>
                <a:gd name="T0" fmla="*/ 10 w 20"/>
                <a:gd name="T1" fmla="*/ 0 h 20"/>
                <a:gd name="T2" fmla="*/ 0 w 20"/>
                <a:gd name="T3" fmla="*/ 10 h 20"/>
                <a:gd name="T4" fmla="*/ 10 w 20"/>
                <a:gd name="T5" fmla="*/ 20 h 20"/>
                <a:gd name="T6" fmla="*/ 20 w 20"/>
                <a:gd name="T7" fmla="*/ 10 h 20"/>
                <a:gd name="T8" fmla="*/ 10 w 20"/>
                <a:gd name="T9" fmla="*/ 0 h 20"/>
                <a:gd name="T10" fmla="*/ 10 w 20"/>
                <a:gd name="T11" fmla="*/ 16 h 20"/>
                <a:gd name="T12" fmla="*/ 4 w 20"/>
                <a:gd name="T13" fmla="*/ 10 h 20"/>
                <a:gd name="T14" fmla="*/ 10 w 20"/>
                <a:gd name="T15" fmla="*/ 4 h 20"/>
                <a:gd name="T16" fmla="*/ 16 w 20"/>
                <a:gd name="T17" fmla="*/ 10 h 20"/>
                <a:gd name="T18" fmla="*/ 10 w 20"/>
                <a:gd name="T19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0"/>
                  </a:move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ubicBezTo>
                    <a:pt x="16" y="20"/>
                    <a:pt x="20" y="16"/>
                    <a:pt x="20" y="10"/>
                  </a:cubicBezTo>
                  <a:cubicBezTo>
                    <a:pt x="20" y="4"/>
                    <a:pt x="16" y="0"/>
                    <a:pt x="10" y="0"/>
                  </a:cubicBezTo>
                  <a:close/>
                  <a:moveTo>
                    <a:pt x="10" y="16"/>
                  </a:move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800"/>
            </a:p>
          </p:txBody>
        </p:sp>
        <p:sp>
          <p:nvSpPr>
            <p:cNvPr id="77" name="Freeform 169"/>
            <p:cNvSpPr>
              <a:spLocks noEditPoints="1"/>
            </p:cNvSpPr>
            <p:nvPr/>
          </p:nvSpPr>
          <p:spPr bwMode="auto">
            <a:xfrm>
              <a:off x="126999" y="231774"/>
              <a:ext cx="61913" cy="60325"/>
            </a:xfrm>
            <a:custGeom>
              <a:avLst/>
              <a:gdLst>
                <a:gd name="T0" fmla="*/ 0 w 16"/>
                <a:gd name="T1" fmla="*/ 8 h 16"/>
                <a:gd name="T2" fmla="*/ 8 w 16"/>
                <a:gd name="T3" fmla="*/ 16 h 16"/>
                <a:gd name="T4" fmla="*/ 16 w 16"/>
                <a:gd name="T5" fmla="*/ 8 h 16"/>
                <a:gd name="T6" fmla="*/ 8 w 16"/>
                <a:gd name="T7" fmla="*/ 0 h 16"/>
                <a:gd name="T8" fmla="*/ 0 w 16"/>
                <a:gd name="T9" fmla="*/ 8 h 16"/>
                <a:gd name="T10" fmla="*/ 8 w 16"/>
                <a:gd name="T11" fmla="*/ 4 h 16"/>
                <a:gd name="T12" fmla="*/ 12 w 16"/>
                <a:gd name="T13" fmla="*/ 8 h 16"/>
                <a:gd name="T14" fmla="*/ 8 w 16"/>
                <a:gd name="T15" fmla="*/ 12 h 16"/>
                <a:gd name="T16" fmla="*/ 4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cubicBezTo>
                    <a:pt x="0" y="12"/>
                    <a:pt x="4" y="16"/>
                    <a:pt x="8" y="16"/>
                  </a:cubicBezTo>
                  <a:cubicBezTo>
                    <a:pt x="12" y="16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  <a:moveTo>
                    <a:pt x="8" y="4"/>
                  </a:move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ubicBezTo>
                    <a:pt x="6" y="12"/>
                    <a:pt x="4" y="10"/>
                    <a:pt x="4" y="8"/>
                  </a:cubicBezTo>
                  <a:cubicBezTo>
                    <a:pt x="4" y="6"/>
                    <a:pt x="6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800"/>
            </a:p>
          </p:txBody>
        </p:sp>
        <p:sp>
          <p:nvSpPr>
            <p:cNvPr id="78" name="Oval 170"/>
            <p:cNvSpPr>
              <a:spLocks noChangeArrowheads="1"/>
            </p:cNvSpPr>
            <p:nvPr/>
          </p:nvSpPr>
          <p:spPr bwMode="auto">
            <a:xfrm>
              <a:off x="188912" y="338134"/>
              <a:ext cx="30164" cy="301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800"/>
            </a:p>
          </p:txBody>
        </p:sp>
        <p:sp>
          <p:nvSpPr>
            <p:cNvPr id="79" name="Oval 171"/>
            <p:cNvSpPr>
              <a:spLocks noChangeArrowheads="1"/>
            </p:cNvSpPr>
            <p:nvPr/>
          </p:nvSpPr>
          <p:spPr bwMode="auto">
            <a:xfrm>
              <a:off x="433389" y="107949"/>
              <a:ext cx="31749" cy="3174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800"/>
            </a:p>
          </p:txBody>
        </p:sp>
      </p:grpSp>
      <p:grpSp>
        <p:nvGrpSpPr>
          <p:cNvPr id="80" name="Group 42"/>
          <p:cNvGrpSpPr/>
          <p:nvPr/>
        </p:nvGrpSpPr>
        <p:grpSpPr>
          <a:xfrm>
            <a:off x="5401593" y="2849479"/>
            <a:ext cx="1771888" cy="1623748"/>
            <a:chOff x="667471" y="2995559"/>
            <a:chExt cx="1262929" cy="1157341"/>
          </a:xfrm>
        </p:grpSpPr>
        <p:sp>
          <p:nvSpPr>
            <p:cNvPr id="81" name="TextBox 43"/>
            <p:cNvSpPr txBox="1"/>
            <p:nvPr/>
          </p:nvSpPr>
          <p:spPr>
            <a:xfrm>
              <a:off x="667471" y="2995559"/>
              <a:ext cx="1156100" cy="24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ko-KR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JSON Helper</a:t>
              </a:r>
              <a:endParaRPr lang="ko-KR" alt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82" name="텍스트 개체 틀 2"/>
            <p:cNvSpPr txBox="1">
              <a:spLocks/>
            </p:cNvSpPr>
            <p:nvPr/>
          </p:nvSpPr>
          <p:spPr>
            <a:xfrm>
              <a:off x="667471" y="3229080"/>
              <a:ext cx="1262929" cy="9238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1000" kern="1200" baseline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Rockwel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dirty="0" err="1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LitJson</a:t>
              </a:r>
              <a:endParaRPr lang="en-US" altLang="ko-KR" sz="1200" dirty="0" smtClean="0">
                <a:solidFill>
                  <a:schemeClr val="bg1"/>
                </a:solidFill>
                <a:latin typeface="Roboto condensed"/>
                <a:cs typeface="Roboto condensed"/>
              </a:endParaRPr>
            </a:p>
            <a:p>
              <a:pPr algn="l">
                <a:lnSpc>
                  <a:spcPct val="120000"/>
                </a:lnSpc>
              </a:pPr>
              <a:r>
                <a:rPr lang="en-US" altLang="ko-KR" sz="1200" dirty="0" err="1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GlobalDataHelper</a:t>
              </a:r>
              <a:endParaRPr lang="en-US" altLang="ko-KR" sz="1200" dirty="0" smtClean="0">
                <a:solidFill>
                  <a:schemeClr val="bg1"/>
                </a:solidFill>
                <a:latin typeface="Roboto condensed"/>
                <a:cs typeface="Roboto condensed"/>
              </a:endParaRPr>
            </a:p>
            <a:p>
              <a:pPr algn="l">
                <a:lnSpc>
                  <a:spcPct val="120000"/>
                </a:lnSpc>
              </a:pPr>
              <a:r>
                <a:rPr lang="en-US" altLang="ko-KR" sz="1200" dirty="0" err="1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DataStoreProcessor</a:t>
              </a:r>
              <a:endParaRPr lang="en-US" altLang="ko-KR" sz="12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sp>
        <p:nvSpPr>
          <p:cNvPr id="84" name="Rounded Rectangle 46"/>
          <p:cNvSpPr/>
          <p:nvPr/>
        </p:nvSpPr>
        <p:spPr>
          <a:xfrm>
            <a:off x="5535229" y="2145917"/>
            <a:ext cx="563057" cy="563057"/>
          </a:xfrm>
          <a:prstGeom prst="roundRect">
            <a:avLst>
              <a:gd name="adj" fmla="val 50000"/>
            </a:avLst>
          </a:prstGeom>
          <a:solidFill>
            <a:srgbClr val="3099D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5" name="Freeform 39"/>
          <p:cNvSpPr>
            <a:spLocks noEditPoints="1"/>
          </p:cNvSpPr>
          <p:nvPr/>
        </p:nvSpPr>
        <p:spPr bwMode="auto">
          <a:xfrm>
            <a:off x="5700220" y="2297935"/>
            <a:ext cx="253372" cy="252630"/>
          </a:xfrm>
          <a:custGeom>
            <a:avLst/>
            <a:gdLst/>
            <a:ahLst/>
            <a:cxnLst>
              <a:cxn ang="0">
                <a:pos x="176" y="48"/>
              </a:cxn>
              <a:cxn ang="0">
                <a:pos x="169" y="48"/>
              </a:cxn>
              <a:cxn ang="0">
                <a:pos x="169" y="54"/>
              </a:cxn>
              <a:cxn ang="0">
                <a:pos x="169" y="120"/>
              </a:cxn>
              <a:cxn ang="0">
                <a:pos x="169" y="127"/>
              </a:cxn>
              <a:cxn ang="0">
                <a:pos x="176" y="127"/>
              </a:cxn>
              <a:cxn ang="0">
                <a:pos x="176" y="48"/>
              </a:cxn>
              <a:cxn ang="0">
                <a:pos x="193" y="31"/>
              </a:cxn>
              <a:cxn ang="0">
                <a:pos x="80" y="31"/>
              </a:cxn>
              <a:cxn ang="0">
                <a:pos x="68" y="129"/>
              </a:cxn>
              <a:cxn ang="0">
                <a:pos x="10" y="188"/>
              </a:cxn>
              <a:cxn ang="0">
                <a:pos x="15" y="208"/>
              </a:cxn>
              <a:cxn ang="0">
                <a:pos x="35" y="214"/>
              </a:cxn>
              <a:cxn ang="0">
                <a:pos x="94" y="155"/>
              </a:cxn>
              <a:cxn ang="0">
                <a:pos x="193" y="144"/>
              </a:cxn>
              <a:cxn ang="0">
                <a:pos x="193" y="31"/>
              </a:cxn>
              <a:cxn ang="0">
                <a:pos x="183" y="134"/>
              </a:cxn>
              <a:cxn ang="0">
                <a:pos x="90" y="134"/>
              </a:cxn>
              <a:cxn ang="0">
                <a:pos x="90" y="41"/>
              </a:cxn>
              <a:cxn ang="0">
                <a:pos x="183" y="41"/>
              </a:cxn>
              <a:cxn ang="0">
                <a:pos x="183" y="134"/>
              </a:cxn>
            </a:cxnLst>
            <a:rect l="0" t="0" r="r" b="b"/>
            <a:pathLst>
              <a:path w="224" h="223">
                <a:moveTo>
                  <a:pt x="176" y="48"/>
                </a:moveTo>
                <a:cubicBezTo>
                  <a:pt x="174" y="46"/>
                  <a:pt x="171" y="46"/>
                  <a:pt x="169" y="48"/>
                </a:cubicBezTo>
                <a:cubicBezTo>
                  <a:pt x="167" y="50"/>
                  <a:pt x="167" y="53"/>
                  <a:pt x="169" y="54"/>
                </a:cubicBezTo>
                <a:cubicBezTo>
                  <a:pt x="187" y="73"/>
                  <a:pt x="187" y="102"/>
                  <a:pt x="169" y="120"/>
                </a:cubicBezTo>
                <a:cubicBezTo>
                  <a:pt x="167" y="122"/>
                  <a:pt x="167" y="125"/>
                  <a:pt x="169" y="127"/>
                </a:cubicBezTo>
                <a:cubicBezTo>
                  <a:pt x="171" y="129"/>
                  <a:pt x="174" y="129"/>
                  <a:pt x="176" y="127"/>
                </a:cubicBezTo>
                <a:cubicBezTo>
                  <a:pt x="197" y="105"/>
                  <a:pt x="197" y="70"/>
                  <a:pt x="176" y="48"/>
                </a:cubicBezTo>
                <a:close/>
                <a:moveTo>
                  <a:pt x="193" y="31"/>
                </a:moveTo>
                <a:cubicBezTo>
                  <a:pt x="161" y="0"/>
                  <a:pt x="111" y="0"/>
                  <a:pt x="80" y="31"/>
                </a:cubicBezTo>
                <a:cubicBezTo>
                  <a:pt x="53" y="58"/>
                  <a:pt x="49" y="98"/>
                  <a:pt x="68" y="129"/>
                </a:cubicBezTo>
                <a:cubicBezTo>
                  <a:pt x="10" y="188"/>
                  <a:pt x="10" y="188"/>
                  <a:pt x="10" y="188"/>
                </a:cubicBezTo>
                <a:cubicBezTo>
                  <a:pt x="10" y="188"/>
                  <a:pt x="0" y="194"/>
                  <a:pt x="15" y="208"/>
                </a:cubicBezTo>
                <a:cubicBezTo>
                  <a:pt x="30" y="223"/>
                  <a:pt x="35" y="214"/>
                  <a:pt x="35" y="214"/>
                </a:cubicBezTo>
                <a:cubicBezTo>
                  <a:pt x="94" y="155"/>
                  <a:pt x="94" y="155"/>
                  <a:pt x="94" y="155"/>
                </a:cubicBezTo>
                <a:cubicBezTo>
                  <a:pt x="125" y="174"/>
                  <a:pt x="166" y="170"/>
                  <a:pt x="193" y="144"/>
                </a:cubicBezTo>
                <a:cubicBezTo>
                  <a:pt x="224" y="113"/>
                  <a:pt x="224" y="62"/>
                  <a:pt x="193" y="31"/>
                </a:cubicBezTo>
                <a:close/>
                <a:moveTo>
                  <a:pt x="183" y="134"/>
                </a:moveTo>
                <a:cubicBezTo>
                  <a:pt x="157" y="160"/>
                  <a:pt x="115" y="160"/>
                  <a:pt x="90" y="134"/>
                </a:cubicBezTo>
                <a:cubicBezTo>
                  <a:pt x="64" y="108"/>
                  <a:pt x="64" y="67"/>
                  <a:pt x="90" y="41"/>
                </a:cubicBezTo>
                <a:cubicBezTo>
                  <a:pt x="115" y="15"/>
                  <a:pt x="157" y="15"/>
                  <a:pt x="183" y="41"/>
                </a:cubicBezTo>
                <a:cubicBezTo>
                  <a:pt x="208" y="67"/>
                  <a:pt x="208" y="108"/>
                  <a:pt x="183" y="1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800"/>
          </a:p>
        </p:txBody>
      </p:sp>
    </p:spTree>
    <p:extLst>
      <p:ext uri="{BB962C8B-B14F-4D97-AF65-F5344CB8AC3E}">
        <p14:creationId xmlns:p14="http://schemas.microsoft.com/office/powerpoint/2010/main" val="325154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椭圆 51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椭圆 52"/>
          <p:cNvSpPr>
            <a:spLocks noChangeArrowheads="1"/>
          </p:cNvSpPr>
          <p:nvPr/>
        </p:nvSpPr>
        <p:spPr bwMode="auto">
          <a:xfrm>
            <a:off x="3870325" y="5586413"/>
            <a:ext cx="923925" cy="923925"/>
          </a:xfrm>
          <a:prstGeom prst="ellipse">
            <a:avLst/>
          </a:prstGeom>
          <a:solidFill>
            <a:srgbClr val="2F2637">
              <a:alpha val="54118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椭圆 53"/>
          <p:cNvSpPr>
            <a:spLocks noChangeArrowheads="1"/>
          </p:cNvSpPr>
          <p:nvPr/>
        </p:nvSpPr>
        <p:spPr bwMode="auto">
          <a:xfrm>
            <a:off x="3432175" y="1146175"/>
            <a:ext cx="631825" cy="631825"/>
          </a:xfrm>
          <a:prstGeom prst="ellipse">
            <a:avLst/>
          </a:prstGeom>
          <a:solidFill>
            <a:srgbClr val="D0EAEB">
              <a:alpha val="74118"/>
            </a:srgbClr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文本框 54"/>
          <p:cNvSpPr>
            <a:spLocks noChangeArrowheads="1"/>
          </p:cNvSpPr>
          <p:nvPr/>
        </p:nvSpPr>
        <p:spPr bwMode="auto">
          <a:xfrm>
            <a:off x="6459812" y="3670333"/>
            <a:ext cx="4307923" cy="6955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UI &amp; 3D Models Design</a:t>
            </a:r>
            <a:endParaRPr lang="en-US" altLang="zh-CN" sz="28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11" name="文本框 55"/>
          <p:cNvSpPr>
            <a:spLocks noChangeArrowheads="1"/>
          </p:cNvSpPr>
          <p:nvPr/>
        </p:nvSpPr>
        <p:spPr bwMode="auto">
          <a:xfrm>
            <a:off x="6836195" y="4583012"/>
            <a:ext cx="3555156" cy="7817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UI</a:t>
            </a:r>
            <a:r>
              <a:rPr lang="zh-CN" altLang="en-US" sz="1600" dirty="0">
                <a:solidFill>
                  <a:schemeClr val="bg1"/>
                </a:solidFill>
                <a:latin typeface="Roboto condensed"/>
                <a:cs typeface="Roboto condensed"/>
              </a:rPr>
              <a:t>：</a:t>
            </a: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Basic UI</a:t>
            </a:r>
            <a:r>
              <a:rPr lang="zh-CN" altLang="en-US" sz="1600" dirty="0">
                <a:solidFill>
                  <a:schemeClr val="bg1"/>
                </a:solidFill>
                <a:latin typeface="Roboto condensed"/>
                <a:cs typeface="Roboto condensed"/>
              </a:rPr>
              <a:t>、</a:t>
            </a: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HUD</a:t>
            </a:r>
          </a:p>
          <a:p>
            <a:pPr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3D models: character, wall, props</a:t>
            </a:r>
          </a:p>
        </p:txBody>
      </p:sp>
      <p:sp>
        <p:nvSpPr>
          <p:cNvPr id="112" name="直接连接符 56"/>
          <p:cNvSpPr>
            <a:spLocks noChangeShapeType="1"/>
          </p:cNvSpPr>
          <p:nvPr/>
        </p:nvSpPr>
        <p:spPr bwMode="auto">
          <a:xfrm rot="5400000">
            <a:off x="8612981" y="2478882"/>
            <a:ext cx="1587" cy="3600450"/>
          </a:xfrm>
          <a:prstGeom prst="line">
            <a:avLst/>
          </a:prstGeom>
          <a:noFill/>
          <a:ln w="127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" name="椭圆 58"/>
          <p:cNvSpPr>
            <a:spLocks noChangeArrowheads="1"/>
          </p:cNvSpPr>
          <p:nvPr/>
        </p:nvSpPr>
        <p:spPr bwMode="auto"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4" name="组合 59"/>
          <p:cNvGrpSpPr>
            <a:grpSpLocks/>
          </p:cNvGrpSpPr>
          <p:nvPr/>
        </p:nvGrpSpPr>
        <p:grpSpPr bwMode="auto"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115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16" name="任意多边形 61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17" name="椭圆 14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椭圆 15"/>
          <p:cNvSpPr>
            <a:spLocks noChangeArrowheads="1"/>
          </p:cNvSpPr>
          <p:nvPr/>
        </p:nvSpPr>
        <p:spPr bwMode="auto"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9" name="文本框 57"/>
          <p:cNvSpPr>
            <a:spLocks noChangeArrowheads="1"/>
          </p:cNvSpPr>
          <p:nvPr/>
        </p:nvSpPr>
        <p:spPr bwMode="auto">
          <a:xfrm>
            <a:off x="1971675" y="2668588"/>
            <a:ext cx="18478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3800" b="1" dirty="0" smtClean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05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87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55"/>
          <p:cNvSpPr>
            <a:spLocks noChangeArrowheads="1"/>
          </p:cNvSpPr>
          <p:nvPr/>
        </p:nvSpPr>
        <p:spPr bwMode="auto">
          <a:xfrm>
            <a:off x="4394999" y="2594821"/>
            <a:ext cx="3555156" cy="15581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80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NGUI</a:t>
            </a:r>
            <a:endParaRPr lang="en-US" altLang="zh-CN" sz="80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51890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6600" dirty="0" smtClean="0">
                <a:solidFill>
                  <a:schemeClr val="bg1">
                    <a:lumMod val="95000"/>
                  </a:schemeClr>
                </a:solidFill>
              </a:rPr>
              <a:t>NGUI</a:t>
            </a:r>
            <a:endParaRPr lang="zh-CN" altLang="en-US" sz="6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</a:rPr>
              <a:t>Useful</a:t>
            </a:r>
            <a:endParaRPr lang="en-US" altLang="zh-CN" sz="3600" dirty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r>
              <a:rPr lang="en-US" altLang="zh-CN" sz="3200" dirty="0" smtClean="0">
                <a:solidFill>
                  <a:schemeClr val="bg1">
                    <a:lumMod val="95000"/>
                  </a:schemeClr>
                </a:solidFill>
              </a:rPr>
              <a:t>Tween – position\rotation\scale</a:t>
            </a:r>
            <a:endParaRPr lang="en-US" altLang="zh-CN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r>
              <a:rPr lang="en-US" altLang="zh-CN" sz="3200" dirty="0" smtClean="0">
                <a:solidFill>
                  <a:schemeClr val="bg1">
                    <a:lumMod val="95000"/>
                  </a:schemeClr>
                </a:solidFill>
              </a:rPr>
              <a:t>Button</a:t>
            </a:r>
          </a:p>
          <a:p>
            <a:r>
              <a:rPr lang="en-US" altLang="zh-CN" sz="3600" dirty="0" smtClean="0">
                <a:solidFill>
                  <a:schemeClr val="bg1">
                    <a:lumMod val="95000"/>
                  </a:schemeClr>
                </a:solidFill>
              </a:rPr>
              <a:t>KISS</a:t>
            </a:r>
          </a:p>
          <a:p>
            <a:pPr lvl="1"/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</a:rPr>
              <a:t>Keep It Simple, </a:t>
            </a:r>
            <a:r>
              <a:rPr lang="en-US" altLang="zh-CN" sz="3200" dirty="0" smtClean="0">
                <a:solidFill>
                  <a:schemeClr val="bg1">
                    <a:lumMod val="95000"/>
                  </a:schemeClr>
                </a:solidFill>
              </a:rPr>
              <a:t>Stupid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1825625"/>
            <a:ext cx="2543530" cy="311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516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55"/>
          <p:cNvSpPr>
            <a:spLocks noChangeArrowheads="1"/>
          </p:cNvSpPr>
          <p:nvPr/>
        </p:nvSpPr>
        <p:spPr bwMode="auto">
          <a:xfrm>
            <a:off x="4394999" y="2594821"/>
            <a:ext cx="3555156" cy="15581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80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HUD</a:t>
            </a:r>
            <a:endParaRPr lang="en-US" altLang="zh-CN" sz="80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63508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55"/>
          <p:cNvSpPr>
            <a:spLocks noChangeArrowheads="1"/>
          </p:cNvSpPr>
          <p:nvPr/>
        </p:nvSpPr>
        <p:spPr bwMode="auto">
          <a:xfrm>
            <a:off x="2792703" y="1848201"/>
            <a:ext cx="6418410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</a:rPr>
              <a:t>var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</a:rPr>
              <a:t>pos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</a:rPr>
              <a:t> = 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</a:rPr>
              <a:t>Camera.main.WorldToScreenPoint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</a:rPr>
              <a:t>(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</a:rPr>
              <a:t>hpBarPos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); </a:t>
            </a:r>
          </a:p>
          <a:p>
            <a:pPr>
              <a:lnSpc>
                <a:spcPct val="200000"/>
              </a:lnSpc>
            </a:pPr>
            <a:r>
              <a:rPr lang="en-US" altLang="zh-CN" sz="2000" dirty="0" err="1" smtClean="0">
                <a:solidFill>
                  <a:schemeClr val="bg1">
                    <a:lumMod val="95000"/>
                  </a:schemeClr>
                </a:solidFill>
              </a:rPr>
              <a:t>var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</a:rPr>
              <a:t>ff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= </a:t>
            </a:r>
            <a:r>
              <a:rPr lang="en-US" altLang="zh-CN" sz="2000" dirty="0" err="1" smtClean="0">
                <a:solidFill>
                  <a:schemeClr val="bg1">
                    <a:lumMod val="95000"/>
                  </a:schemeClr>
                </a:solidFill>
              </a:rPr>
              <a:t>UICamera.currentCamera.ScreenToWorldPoint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(</a:t>
            </a:r>
            <a:r>
              <a:rPr lang="en-US" altLang="zh-CN" sz="2000" dirty="0" err="1" smtClean="0">
                <a:solidFill>
                  <a:schemeClr val="bg1">
                    <a:lumMod val="95000"/>
                  </a:schemeClr>
                </a:solidFill>
              </a:rPr>
              <a:t>pos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</a:rPr>
              <a:t>);</a:t>
            </a:r>
          </a:p>
          <a:p>
            <a:pPr>
              <a:lnSpc>
                <a:spcPct val="200000"/>
              </a:lnSpc>
            </a:pPr>
            <a:r>
              <a:rPr lang="en-US" altLang="zh-CN" sz="2000" dirty="0" err="1" smtClean="0">
                <a:solidFill>
                  <a:schemeClr val="bg1">
                    <a:lumMod val="95000"/>
                  </a:schemeClr>
                </a:solidFill>
              </a:rPr>
              <a:t>ff.z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</a:rPr>
              <a:t>= 0;</a:t>
            </a:r>
          </a:p>
          <a:p>
            <a:pPr>
              <a:lnSpc>
                <a:spcPct val="200000"/>
              </a:lnSpc>
            </a:pPr>
            <a:r>
              <a:rPr lang="en-US" altLang="zh-CN" sz="2000" dirty="0" err="1" smtClean="0">
                <a:solidFill>
                  <a:schemeClr val="bg1">
                    <a:lumMod val="95000"/>
                  </a:schemeClr>
                </a:solidFill>
              </a:rPr>
              <a:t>transform.position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</a:rPr>
              <a:t>= 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</a:rPr>
              <a:t>ff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;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00282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val 40"/>
          <p:cNvSpPr/>
          <p:nvPr/>
        </p:nvSpPr>
        <p:spPr>
          <a:xfrm>
            <a:off x="924631" y="2010796"/>
            <a:ext cx="494916" cy="494916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atin typeface="Roboto condensed"/>
              <a:cs typeface="Roboto condensed"/>
            </a:endParaRPr>
          </a:p>
        </p:txBody>
      </p:sp>
      <p:grpSp>
        <p:nvGrpSpPr>
          <p:cNvPr id="39" name="Group 41"/>
          <p:cNvGrpSpPr/>
          <p:nvPr/>
        </p:nvGrpSpPr>
        <p:grpSpPr>
          <a:xfrm>
            <a:off x="1490470" y="1938390"/>
            <a:ext cx="4274015" cy="615965"/>
            <a:chOff x="1376362" y="1322611"/>
            <a:chExt cx="2338246" cy="457171"/>
          </a:xfrm>
        </p:grpSpPr>
        <p:sp>
          <p:nvSpPr>
            <p:cNvPr id="40" name="TextBox 47"/>
            <p:cNvSpPr txBox="1"/>
            <p:nvPr/>
          </p:nvSpPr>
          <p:spPr>
            <a:xfrm>
              <a:off x="1376362" y="1322611"/>
              <a:ext cx="1610461" cy="28611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Project Overview</a:t>
              </a:r>
              <a:endParaRPr 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41" name="TextBox 48"/>
            <p:cNvSpPr txBox="1"/>
            <p:nvPr/>
          </p:nvSpPr>
          <p:spPr>
            <a:xfrm>
              <a:off x="1376363" y="1535359"/>
              <a:ext cx="2338245" cy="2444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Overall hierarchy of the game</a:t>
              </a:r>
              <a:endParaRPr 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grpSp>
        <p:nvGrpSpPr>
          <p:cNvPr id="42" name="Group 352"/>
          <p:cNvGrpSpPr>
            <a:grpSpLocks/>
          </p:cNvGrpSpPr>
          <p:nvPr/>
        </p:nvGrpSpPr>
        <p:grpSpPr bwMode="auto">
          <a:xfrm>
            <a:off x="1060233" y="2148928"/>
            <a:ext cx="216944" cy="216943"/>
            <a:chOff x="0" y="0"/>
            <a:chExt cx="575" cy="575"/>
          </a:xfrm>
          <a:solidFill>
            <a:schemeClr val="bg1"/>
          </a:solidFill>
        </p:grpSpPr>
        <p:sp>
          <p:nvSpPr>
            <p:cNvPr id="43" name="AutoShape 348"/>
            <p:cNvSpPr>
              <a:spLocks/>
            </p:cNvSpPr>
            <p:nvPr/>
          </p:nvSpPr>
          <p:spPr bwMode="auto">
            <a:xfrm>
              <a:off x="0" y="0"/>
              <a:ext cx="575" cy="575"/>
            </a:xfrm>
            <a:custGeom>
              <a:avLst/>
              <a:gdLst>
                <a:gd name="T0" fmla="*/ 0 w 20932"/>
                <a:gd name="T1" fmla="*/ 0 h 20930"/>
                <a:gd name="T2" fmla="*/ 0 w 20932"/>
                <a:gd name="T3" fmla="*/ 0 h 20930"/>
                <a:gd name="T4" fmla="*/ 0 w 20932"/>
                <a:gd name="T5" fmla="*/ 0 h 20930"/>
                <a:gd name="T6" fmla="*/ 0 w 20932"/>
                <a:gd name="T7" fmla="*/ 0 h 20930"/>
                <a:gd name="T8" fmla="*/ 0 w 20932"/>
                <a:gd name="T9" fmla="*/ 0 h 20930"/>
                <a:gd name="T10" fmla="*/ 0 w 20932"/>
                <a:gd name="T11" fmla="*/ 0 h 20930"/>
                <a:gd name="T12" fmla="*/ 0 w 20932"/>
                <a:gd name="T13" fmla="*/ 0 h 20930"/>
                <a:gd name="T14" fmla="*/ 0 w 20932"/>
                <a:gd name="T15" fmla="*/ 0 h 20930"/>
                <a:gd name="T16" fmla="*/ 0 w 20932"/>
                <a:gd name="T17" fmla="*/ 0 h 20930"/>
                <a:gd name="T18" fmla="*/ 0 w 20932"/>
                <a:gd name="T19" fmla="*/ 0 h 20930"/>
                <a:gd name="T20" fmla="*/ 0 w 20932"/>
                <a:gd name="T21" fmla="*/ 0 h 20930"/>
                <a:gd name="T22" fmla="*/ 0 w 20932"/>
                <a:gd name="T23" fmla="*/ 0 h 20930"/>
                <a:gd name="T24" fmla="*/ 0 w 20932"/>
                <a:gd name="T25" fmla="*/ 0 h 20930"/>
                <a:gd name="T26" fmla="*/ 0 w 20932"/>
                <a:gd name="T27" fmla="*/ 0 h 20930"/>
                <a:gd name="T28" fmla="*/ 0 w 20932"/>
                <a:gd name="T29" fmla="*/ 0 h 20930"/>
                <a:gd name="T30" fmla="*/ 0 w 20932"/>
                <a:gd name="T31" fmla="*/ 0 h 20930"/>
                <a:gd name="T32" fmla="*/ 0 w 20932"/>
                <a:gd name="T33" fmla="*/ 0 h 20930"/>
                <a:gd name="T34" fmla="*/ 0 w 20932"/>
                <a:gd name="T35" fmla="*/ 0 h 20930"/>
                <a:gd name="T36" fmla="*/ 0 w 20932"/>
                <a:gd name="T37" fmla="*/ 0 h 20930"/>
                <a:gd name="T38" fmla="*/ 0 w 20932"/>
                <a:gd name="T39" fmla="*/ 0 h 2093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0932" h="20930">
                  <a:moveTo>
                    <a:pt x="20723" y="16794"/>
                  </a:moveTo>
                  <a:lnTo>
                    <a:pt x="16124" y="14084"/>
                  </a:lnTo>
                  <a:cubicBezTo>
                    <a:pt x="15885" y="13962"/>
                    <a:pt x="15534" y="14017"/>
                    <a:pt x="15344" y="14207"/>
                  </a:cubicBezTo>
                  <a:lnTo>
                    <a:pt x="13991" y="15561"/>
                  </a:lnTo>
                  <a:cubicBezTo>
                    <a:pt x="13801" y="15750"/>
                    <a:pt x="13427" y="15908"/>
                    <a:pt x="13158" y="15911"/>
                  </a:cubicBezTo>
                  <a:cubicBezTo>
                    <a:pt x="13158" y="15911"/>
                    <a:pt x="11429" y="15931"/>
                    <a:pt x="8214" y="12715"/>
                  </a:cubicBezTo>
                  <a:cubicBezTo>
                    <a:pt x="4998" y="9499"/>
                    <a:pt x="5014" y="7764"/>
                    <a:pt x="5014" y="7764"/>
                  </a:cubicBezTo>
                  <a:cubicBezTo>
                    <a:pt x="5016" y="7495"/>
                    <a:pt x="5173" y="7121"/>
                    <a:pt x="5363" y="6931"/>
                  </a:cubicBezTo>
                  <a:lnTo>
                    <a:pt x="6516" y="5778"/>
                  </a:lnTo>
                  <a:cubicBezTo>
                    <a:pt x="6706" y="5588"/>
                    <a:pt x="6770" y="5233"/>
                    <a:pt x="6658" y="4989"/>
                  </a:cubicBezTo>
                  <a:lnTo>
                    <a:pt x="4121" y="216"/>
                  </a:lnTo>
                  <a:cubicBezTo>
                    <a:pt x="4008" y="-28"/>
                    <a:pt x="3762" y="-72"/>
                    <a:pt x="3572" y="117"/>
                  </a:cubicBezTo>
                  <a:lnTo>
                    <a:pt x="426" y="3257"/>
                  </a:lnTo>
                  <a:cubicBezTo>
                    <a:pt x="236" y="3446"/>
                    <a:pt x="51" y="3819"/>
                    <a:pt x="16" y="4085"/>
                  </a:cubicBezTo>
                  <a:cubicBezTo>
                    <a:pt x="16" y="4085"/>
                    <a:pt x="-598" y="8672"/>
                    <a:pt x="5829" y="15100"/>
                  </a:cubicBezTo>
                  <a:cubicBezTo>
                    <a:pt x="12255" y="21528"/>
                    <a:pt x="16842" y="20914"/>
                    <a:pt x="16842" y="20914"/>
                  </a:cubicBezTo>
                  <a:cubicBezTo>
                    <a:pt x="17108" y="20878"/>
                    <a:pt x="17480" y="20694"/>
                    <a:pt x="17670" y="20505"/>
                  </a:cubicBezTo>
                  <a:lnTo>
                    <a:pt x="20812" y="17361"/>
                  </a:lnTo>
                  <a:cubicBezTo>
                    <a:pt x="21002" y="17171"/>
                    <a:pt x="20962" y="16916"/>
                    <a:pt x="20723" y="16794"/>
                  </a:cubicBezTo>
                  <a:close/>
                  <a:moveTo>
                    <a:pt x="20723" y="1679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44" name="AutoShape 349"/>
            <p:cNvSpPr>
              <a:spLocks/>
            </p:cNvSpPr>
            <p:nvPr/>
          </p:nvSpPr>
          <p:spPr bwMode="auto">
            <a:xfrm>
              <a:off x="264" y="192"/>
              <a:ext cx="114" cy="11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0" y="6567"/>
                  </a:moveTo>
                  <a:cubicBezTo>
                    <a:pt x="3494" y="7443"/>
                    <a:pt x="6807" y="9229"/>
                    <a:pt x="9539" y="11969"/>
                  </a:cubicBezTo>
                  <a:cubicBezTo>
                    <a:pt x="12286" y="14725"/>
                    <a:pt x="14072" y="18072"/>
                    <a:pt x="14940" y="21600"/>
                  </a:cubicBezTo>
                  <a:lnTo>
                    <a:pt x="21600" y="21600"/>
                  </a:lnTo>
                  <a:cubicBezTo>
                    <a:pt x="20909" y="16135"/>
                    <a:pt x="18474" y="11082"/>
                    <a:pt x="14550" y="7129"/>
                  </a:cubicBezTo>
                  <a:cubicBezTo>
                    <a:pt x="10581" y="3127"/>
                    <a:pt x="5495" y="661"/>
                    <a:pt x="2" y="0"/>
                  </a:cubicBezTo>
                  <a:lnTo>
                    <a:pt x="2" y="6567"/>
                  </a:lnTo>
                  <a:lnTo>
                    <a:pt x="0" y="6567"/>
                  </a:lnTo>
                  <a:close/>
                  <a:moveTo>
                    <a:pt x="0" y="656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45" name="AutoShape 350"/>
            <p:cNvSpPr>
              <a:spLocks/>
            </p:cNvSpPr>
            <p:nvPr/>
          </p:nvSpPr>
          <p:spPr bwMode="auto">
            <a:xfrm>
              <a:off x="264" y="0"/>
              <a:ext cx="306" cy="30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8672" y="21600"/>
                  </a:moveTo>
                  <a:lnTo>
                    <a:pt x="21600" y="21599"/>
                  </a:lnTo>
                  <a:cubicBezTo>
                    <a:pt x="21387" y="10396"/>
                    <a:pt x="11173" y="170"/>
                    <a:pt x="1" y="0"/>
                  </a:cubicBezTo>
                  <a:lnTo>
                    <a:pt x="0" y="2871"/>
                  </a:lnTo>
                  <a:cubicBezTo>
                    <a:pt x="10018" y="3430"/>
                    <a:pt x="18072" y="11518"/>
                    <a:pt x="18672" y="21600"/>
                  </a:cubicBezTo>
                  <a:close/>
                  <a:moveTo>
                    <a:pt x="1867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46" name="AutoShape 351"/>
            <p:cNvSpPr>
              <a:spLocks/>
            </p:cNvSpPr>
            <p:nvPr/>
          </p:nvSpPr>
          <p:spPr bwMode="auto">
            <a:xfrm>
              <a:off x="264" y="96"/>
              <a:ext cx="210" cy="21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7333" y="21599"/>
                  </a:moveTo>
                  <a:lnTo>
                    <a:pt x="21600" y="21600"/>
                  </a:lnTo>
                  <a:cubicBezTo>
                    <a:pt x="20745" y="10040"/>
                    <a:pt x="11513" y="794"/>
                    <a:pt x="0" y="0"/>
                  </a:cubicBezTo>
                  <a:lnTo>
                    <a:pt x="0" y="4302"/>
                  </a:lnTo>
                  <a:cubicBezTo>
                    <a:pt x="9167" y="5080"/>
                    <a:pt x="16498" y="12409"/>
                    <a:pt x="17333" y="21599"/>
                  </a:cubicBezTo>
                  <a:close/>
                  <a:moveTo>
                    <a:pt x="17333" y="2159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</p:grpSp>
      <p:sp>
        <p:nvSpPr>
          <p:cNvPr id="47" name="Oval 50"/>
          <p:cNvSpPr/>
          <p:nvPr/>
        </p:nvSpPr>
        <p:spPr>
          <a:xfrm>
            <a:off x="924631" y="2882093"/>
            <a:ext cx="494916" cy="494916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atin typeface="Roboto condensed"/>
              <a:cs typeface="Roboto condensed"/>
            </a:endParaRPr>
          </a:p>
        </p:txBody>
      </p:sp>
      <p:grpSp>
        <p:nvGrpSpPr>
          <p:cNvPr id="48" name="Group 51"/>
          <p:cNvGrpSpPr/>
          <p:nvPr/>
        </p:nvGrpSpPr>
        <p:grpSpPr>
          <a:xfrm>
            <a:off x="1490470" y="2673232"/>
            <a:ext cx="4274015" cy="852953"/>
            <a:chOff x="1376362" y="1322611"/>
            <a:chExt cx="2338246" cy="633064"/>
          </a:xfrm>
        </p:grpSpPr>
        <p:sp>
          <p:nvSpPr>
            <p:cNvPr id="49" name="TextBox 60"/>
            <p:cNvSpPr txBox="1"/>
            <p:nvPr/>
          </p:nvSpPr>
          <p:spPr>
            <a:xfrm>
              <a:off x="1376362" y="1322611"/>
              <a:ext cx="1610461" cy="28611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Game Logic</a:t>
              </a:r>
              <a:endParaRPr 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50" name="TextBox 61"/>
            <p:cNvSpPr txBox="1"/>
            <p:nvPr/>
          </p:nvSpPr>
          <p:spPr>
            <a:xfrm>
              <a:off x="1376363" y="1535359"/>
              <a:ext cx="2338245" cy="420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Collision Logic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、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Bomb blast logic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、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Runtime Object management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、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Win/Lose</a:t>
              </a:r>
              <a:endParaRPr 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grpSp>
        <p:nvGrpSpPr>
          <p:cNvPr id="51" name="Group 332"/>
          <p:cNvGrpSpPr>
            <a:grpSpLocks/>
          </p:cNvGrpSpPr>
          <p:nvPr/>
        </p:nvGrpSpPr>
        <p:grpSpPr bwMode="auto">
          <a:xfrm>
            <a:off x="1062107" y="3020226"/>
            <a:ext cx="215336" cy="216942"/>
            <a:chOff x="0" y="0"/>
            <a:chExt cx="576" cy="576"/>
          </a:xfrm>
          <a:solidFill>
            <a:schemeClr val="bg1"/>
          </a:solidFill>
        </p:grpSpPr>
        <p:sp>
          <p:nvSpPr>
            <p:cNvPr id="52" name="AutoShape 325"/>
            <p:cNvSpPr>
              <a:spLocks/>
            </p:cNvSpPr>
            <p:nvPr/>
          </p:nvSpPr>
          <p:spPr bwMode="auto">
            <a:xfrm>
              <a:off x="0" y="0"/>
              <a:ext cx="576" cy="57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w 21600"/>
                <a:gd name="T37" fmla="*/ 0 h 21600"/>
                <a:gd name="T38" fmla="*/ 0 w 21600"/>
                <a:gd name="T39" fmla="*/ 0 h 21600"/>
                <a:gd name="T40" fmla="*/ 0 w 21600"/>
                <a:gd name="T41" fmla="*/ 0 h 21600"/>
                <a:gd name="T42" fmla="*/ 0 w 21600"/>
                <a:gd name="T43" fmla="*/ 0 h 21600"/>
                <a:gd name="T44" fmla="*/ 0 w 21600"/>
                <a:gd name="T45" fmla="*/ 0 h 21600"/>
                <a:gd name="T46" fmla="*/ 0 w 21600"/>
                <a:gd name="T47" fmla="*/ 0 h 21600"/>
                <a:gd name="T48" fmla="*/ 0 w 21600"/>
                <a:gd name="T49" fmla="*/ 0 h 21600"/>
                <a:gd name="T50" fmla="*/ 0 w 21600"/>
                <a:gd name="T51" fmla="*/ 0 h 21600"/>
                <a:gd name="T52" fmla="*/ 0 w 21600"/>
                <a:gd name="T53" fmla="*/ 0 h 21600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2640"/>
                    <a:pt x="461" y="14372"/>
                    <a:pt x="1273" y="15888"/>
                  </a:cubicBezTo>
                  <a:cubicBezTo>
                    <a:pt x="2296" y="17800"/>
                    <a:pt x="3878" y="19367"/>
                    <a:pt x="5801" y="20373"/>
                  </a:cubicBezTo>
                  <a:cubicBezTo>
                    <a:pt x="7296" y="21155"/>
                    <a:pt x="8996" y="21600"/>
                    <a:pt x="10800" y="21600"/>
                  </a:cubicBezTo>
                  <a:cubicBezTo>
                    <a:pt x="12665" y="21600"/>
                    <a:pt x="14419" y="21128"/>
                    <a:pt x="15950" y="20295"/>
                  </a:cubicBezTo>
                  <a:cubicBezTo>
                    <a:pt x="17855" y="19260"/>
                    <a:pt x="19410" y="17667"/>
                    <a:pt x="20404" y="15738"/>
                  </a:cubicBezTo>
                  <a:cubicBezTo>
                    <a:pt x="21167" y="14257"/>
                    <a:pt x="21600" y="12580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  <a:moveTo>
                    <a:pt x="18629" y="12876"/>
                  </a:moveTo>
                  <a:cubicBezTo>
                    <a:pt x="18568" y="13108"/>
                    <a:pt x="18493" y="13334"/>
                    <a:pt x="18411" y="13558"/>
                  </a:cubicBezTo>
                  <a:cubicBezTo>
                    <a:pt x="18052" y="13453"/>
                    <a:pt x="17672" y="13395"/>
                    <a:pt x="17279" y="13395"/>
                  </a:cubicBezTo>
                  <a:cubicBezTo>
                    <a:pt x="15036" y="13395"/>
                    <a:pt x="13218" y="15214"/>
                    <a:pt x="13218" y="17457"/>
                  </a:cubicBezTo>
                  <a:cubicBezTo>
                    <a:pt x="13218" y="17812"/>
                    <a:pt x="13266" y="18154"/>
                    <a:pt x="13352" y="18482"/>
                  </a:cubicBezTo>
                  <a:cubicBezTo>
                    <a:pt x="13251" y="18515"/>
                    <a:pt x="13152" y="18550"/>
                    <a:pt x="13050" y="18580"/>
                  </a:cubicBezTo>
                  <a:cubicBezTo>
                    <a:pt x="12335" y="18786"/>
                    <a:pt x="11581" y="18900"/>
                    <a:pt x="10800" y="18900"/>
                  </a:cubicBezTo>
                  <a:cubicBezTo>
                    <a:pt x="10065" y="18900"/>
                    <a:pt x="9353" y="18800"/>
                    <a:pt x="8675" y="18615"/>
                  </a:cubicBezTo>
                  <a:cubicBezTo>
                    <a:pt x="8566" y="18585"/>
                    <a:pt x="8458" y="18549"/>
                    <a:pt x="8351" y="18515"/>
                  </a:cubicBezTo>
                  <a:cubicBezTo>
                    <a:pt x="8427" y="18204"/>
                    <a:pt x="8469" y="17879"/>
                    <a:pt x="8469" y="17544"/>
                  </a:cubicBezTo>
                  <a:cubicBezTo>
                    <a:pt x="8469" y="15301"/>
                    <a:pt x="6651" y="13482"/>
                    <a:pt x="4407" y="13482"/>
                  </a:cubicBezTo>
                  <a:cubicBezTo>
                    <a:pt x="3997" y="13482"/>
                    <a:pt x="3601" y="13545"/>
                    <a:pt x="3228" y="13659"/>
                  </a:cubicBezTo>
                  <a:cubicBezTo>
                    <a:pt x="3146" y="13442"/>
                    <a:pt x="3070" y="13223"/>
                    <a:pt x="3006" y="12999"/>
                  </a:cubicBezTo>
                  <a:cubicBezTo>
                    <a:pt x="2808" y="12299"/>
                    <a:pt x="2700" y="11562"/>
                    <a:pt x="2700" y="10800"/>
                  </a:cubicBezTo>
                  <a:cubicBezTo>
                    <a:pt x="2700" y="6334"/>
                    <a:pt x="6334" y="2700"/>
                    <a:pt x="10800" y="2700"/>
                  </a:cubicBezTo>
                  <a:cubicBezTo>
                    <a:pt x="15266" y="2700"/>
                    <a:pt x="18900" y="6334"/>
                    <a:pt x="18900" y="10800"/>
                  </a:cubicBezTo>
                  <a:cubicBezTo>
                    <a:pt x="18900" y="11518"/>
                    <a:pt x="18805" y="12213"/>
                    <a:pt x="18629" y="12876"/>
                  </a:cubicBezTo>
                  <a:close/>
                  <a:moveTo>
                    <a:pt x="18629" y="1287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53" name="AutoShape 326"/>
            <p:cNvSpPr>
              <a:spLocks/>
            </p:cNvSpPr>
            <p:nvPr/>
          </p:nvSpPr>
          <p:spPr bwMode="auto">
            <a:xfrm>
              <a:off x="208" y="103"/>
              <a:ext cx="124" cy="22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600" h="21600">
                  <a:moveTo>
                    <a:pt x="18572" y="14084"/>
                  </a:moveTo>
                  <a:lnTo>
                    <a:pt x="2517" y="0"/>
                  </a:lnTo>
                  <a:lnTo>
                    <a:pt x="0" y="585"/>
                  </a:lnTo>
                  <a:lnTo>
                    <a:pt x="6681" y="16800"/>
                  </a:lnTo>
                  <a:cubicBezTo>
                    <a:pt x="6623" y="17008"/>
                    <a:pt x="6592" y="17220"/>
                    <a:pt x="6592" y="17429"/>
                  </a:cubicBezTo>
                  <a:cubicBezTo>
                    <a:pt x="6589" y="19062"/>
                    <a:pt x="8331" y="20611"/>
                    <a:pt x="11212" y="21278"/>
                  </a:cubicBezTo>
                  <a:cubicBezTo>
                    <a:pt x="12153" y="21498"/>
                    <a:pt x="13133" y="21600"/>
                    <a:pt x="14097" y="21600"/>
                  </a:cubicBezTo>
                  <a:cubicBezTo>
                    <a:pt x="17032" y="21600"/>
                    <a:pt x="19818" y="20633"/>
                    <a:pt x="21019" y="19035"/>
                  </a:cubicBezTo>
                  <a:cubicBezTo>
                    <a:pt x="21410" y="18510"/>
                    <a:pt x="21600" y="17964"/>
                    <a:pt x="21600" y="17431"/>
                  </a:cubicBezTo>
                  <a:cubicBezTo>
                    <a:pt x="21596" y="16122"/>
                    <a:pt x="20490" y="14875"/>
                    <a:pt x="18572" y="14084"/>
                  </a:cubicBezTo>
                  <a:close/>
                  <a:moveTo>
                    <a:pt x="18572" y="1408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54" name="Rectangle 327"/>
            <p:cNvSpPr>
              <a:spLocks/>
            </p:cNvSpPr>
            <p:nvPr/>
          </p:nvSpPr>
          <p:spPr bwMode="auto">
            <a:xfrm>
              <a:off x="280" y="88"/>
              <a:ext cx="26" cy="6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55" name="AutoShape 328"/>
            <p:cNvSpPr>
              <a:spLocks/>
            </p:cNvSpPr>
            <p:nvPr/>
          </p:nvSpPr>
          <p:spPr bwMode="auto">
            <a:xfrm>
              <a:off x="360" y="144"/>
              <a:ext cx="65" cy="6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5371"/>
                  </a:moveTo>
                  <a:lnTo>
                    <a:pt x="15368" y="0"/>
                  </a:lnTo>
                  <a:lnTo>
                    <a:pt x="21600" y="6229"/>
                  </a:lnTo>
                  <a:lnTo>
                    <a:pt x="6232" y="21600"/>
                  </a:lnTo>
                  <a:lnTo>
                    <a:pt x="0" y="15371"/>
                  </a:lnTo>
                  <a:close/>
                  <a:moveTo>
                    <a:pt x="0" y="153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56" name="Rectangle 329"/>
            <p:cNvSpPr>
              <a:spLocks/>
            </p:cNvSpPr>
            <p:nvPr/>
          </p:nvSpPr>
          <p:spPr bwMode="auto">
            <a:xfrm>
              <a:off x="408" y="248"/>
              <a:ext cx="65" cy="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57" name="Rectangle 330"/>
            <p:cNvSpPr>
              <a:spLocks/>
            </p:cNvSpPr>
            <p:nvPr/>
          </p:nvSpPr>
          <p:spPr bwMode="auto">
            <a:xfrm>
              <a:off x="104" y="248"/>
              <a:ext cx="65" cy="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58" name="AutoShape 331"/>
            <p:cNvSpPr>
              <a:spLocks/>
            </p:cNvSpPr>
            <p:nvPr/>
          </p:nvSpPr>
          <p:spPr bwMode="auto">
            <a:xfrm>
              <a:off x="144" y="144"/>
              <a:ext cx="65" cy="6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5370" y="21600"/>
                  </a:moveTo>
                  <a:lnTo>
                    <a:pt x="0" y="6230"/>
                  </a:lnTo>
                  <a:lnTo>
                    <a:pt x="6230" y="0"/>
                  </a:lnTo>
                  <a:lnTo>
                    <a:pt x="21600" y="15370"/>
                  </a:lnTo>
                  <a:lnTo>
                    <a:pt x="15370" y="21600"/>
                  </a:lnTo>
                  <a:close/>
                  <a:moveTo>
                    <a:pt x="1537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</p:grpSp>
      <p:sp>
        <p:nvSpPr>
          <p:cNvPr id="59" name="Oval 63"/>
          <p:cNvSpPr/>
          <p:nvPr/>
        </p:nvSpPr>
        <p:spPr>
          <a:xfrm>
            <a:off x="924631" y="3753391"/>
            <a:ext cx="494916" cy="494916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atin typeface="Roboto condensed"/>
              <a:cs typeface="Roboto condensed"/>
            </a:endParaRPr>
          </a:p>
        </p:txBody>
      </p:sp>
      <p:grpSp>
        <p:nvGrpSpPr>
          <p:cNvPr id="60" name="Group 64"/>
          <p:cNvGrpSpPr/>
          <p:nvPr/>
        </p:nvGrpSpPr>
        <p:grpSpPr>
          <a:xfrm>
            <a:off x="1490470" y="3675245"/>
            <a:ext cx="4274015" cy="615965"/>
            <a:chOff x="1376362" y="1322611"/>
            <a:chExt cx="2338246" cy="457171"/>
          </a:xfrm>
        </p:grpSpPr>
        <p:sp>
          <p:nvSpPr>
            <p:cNvPr id="61" name="TextBox 66"/>
            <p:cNvSpPr txBox="1"/>
            <p:nvPr/>
          </p:nvSpPr>
          <p:spPr>
            <a:xfrm>
              <a:off x="1376362" y="1322611"/>
              <a:ext cx="1610461" cy="28611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AI</a:t>
              </a:r>
              <a:endParaRPr 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62" name="TextBox 67"/>
            <p:cNvSpPr txBox="1"/>
            <p:nvPr/>
          </p:nvSpPr>
          <p:spPr>
            <a:xfrm>
              <a:off x="1376363" y="1535359"/>
              <a:ext cx="2338245" cy="2444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Danger Map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、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FSM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、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Path Find</a:t>
              </a:r>
              <a:endParaRPr 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sp>
        <p:nvSpPr>
          <p:cNvPr id="63" name="AutoShape 597"/>
          <p:cNvSpPr>
            <a:spLocks/>
          </p:cNvSpPr>
          <p:nvPr/>
        </p:nvSpPr>
        <p:spPr bwMode="auto">
          <a:xfrm>
            <a:off x="1067042" y="3893727"/>
            <a:ext cx="215336" cy="215336"/>
          </a:xfrm>
          <a:custGeom>
            <a:avLst/>
            <a:gdLst>
              <a:gd name="T0" fmla="*/ 197530295 w 21599"/>
              <a:gd name="T1" fmla="*/ 172950408 h 21600"/>
              <a:gd name="T2" fmla="*/ 143127996 w 21599"/>
              <a:gd name="T3" fmla="*/ 118530734 h 21600"/>
              <a:gd name="T4" fmla="*/ 154889968 w 21599"/>
              <a:gd name="T5" fmla="*/ 77505851 h 21600"/>
              <a:gd name="T6" fmla="*/ 77445028 w 21599"/>
              <a:gd name="T7" fmla="*/ 0 h 21600"/>
              <a:gd name="T8" fmla="*/ 0 w 21599"/>
              <a:gd name="T9" fmla="*/ 77505851 h 21600"/>
              <a:gd name="T10" fmla="*/ 77445028 w 21599"/>
              <a:gd name="T11" fmla="*/ 154973590 h 21600"/>
              <a:gd name="T12" fmla="*/ 118656171 w 21599"/>
              <a:gd name="T13" fmla="*/ 143092820 h 21600"/>
              <a:gd name="T14" fmla="*/ 173020355 w 21599"/>
              <a:gd name="T15" fmla="*/ 197484751 h 21600"/>
              <a:gd name="T16" fmla="*/ 186522015 w 21599"/>
              <a:gd name="T17" fmla="*/ 203194979 h 21600"/>
              <a:gd name="T18" fmla="*/ 186587973 w 21599"/>
              <a:gd name="T19" fmla="*/ 203194979 h 21600"/>
              <a:gd name="T20" fmla="*/ 198387292 w 21599"/>
              <a:gd name="T21" fmla="*/ 198396947 h 21600"/>
              <a:gd name="T22" fmla="*/ 203223198 w 21599"/>
              <a:gd name="T23" fmla="*/ 186477975 h 21600"/>
              <a:gd name="T24" fmla="*/ 197530295 w 21599"/>
              <a:gd name="T25" fmla="*/ 172950408 h 21600"/>
              <a:gd name="T26" fmla="*/ 120631759 w 21599"/>
              <a:gd name="T27" fmla="*/ 77505851 h 21600"/>
              <a:gd name="T28" fmla="*/ 77445028 w 21599"/>
              <a:gd name="T29" fmla="*/ 120712436 h 21600"/>
              <a:gd name="T30" fmla="*/ 34258209 w 21599"/>
              <a:gd name="T31" fmla="*/ 77505851 h 21600"/>
              <a:gd name="T32" fmla="*/ 77445028 w 21599"/>
              <a:gd name="T33" fmla="*/ 34279285 h 21600"/>
              <a:gd name="T34" fmla="*/ 120631759 w 21599"/>
              <a:gd name="T35" fmla="*/ 77505851 h 21600"/>
              <a:gd name="T36" fmla="*/ 120631759 w 21599"/>
              <a:gd name="T37" fmla="*/ 77505851 h 21600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1599" h="21600">
                <a:moveTo>
                  <a:pt x="20994" y="18385"/>
                </a:moveTo>
                <a:lnTo>
                  <a:pt x="15212" y="12600"/>
                </a:lnTo>
                <a:cubicBezTo>
                  <a:pt x="16003" y="11336"/>
                  <a:pt x="16462" y="9839"/>
                  <a:pt x="16462" y="8239"/>
                </a:cubicBezTo>
                <a:cubicBezTo>
                  <a:pt x="16462" y="3689"/>
                  <a:pt x="12777" y="0"/>
                  <a:pt x="8231" y="0"/>
                </a:cubicBezTo>
                <a:cubicBezTo>
                  <a:pt x="3686" y="0"/>
                  <a:pt x="0" y="3689"/>
                  <a:pt x="0" y="8239"/>
                </a:cubicBezTo>
                <a:cubicBezTo>
                  <a:pt x="0" y="12787"/>
                  <a:pt x="3686" y="16474"/>
                  <a:pt x="8231" y="16474"/>
                </a:cubicBezTo>
                <a:cubicBezTo>
                  <a:pt x="9839" y="16474"/>
                  <a:pt x="11342" y="16011"/>
                  <a:pt x="12611" y="15211"/>
                </a:cubicBezTo>
                <a:lnTo>
                  <a:pt x="18389" y="20993"/>
                </a:lnTo>
                <a:cubicBezTo>
                  <a:pt x="18787" y="21391"/>
                  <a:pt x="19307" y="21600"/>
                  <a:pt x="19824" y="21600"/>
                </a:cubicBezTo>
                <a:cubicBezTo>
                  <a:pt x="19827" y="21600"/>
                  <a:pt x="19829" y="21600"/>
                  <a:pt x="19831" y="21600"/>
                </a:cubicBezTo>
                <a:cubicBezTo>
                  <a:pt x="20281" y="21600"/>
                  <a:pt x="20740" y="21433"/>
                  <a:pt x="21085" y="21090"/>
                </a:cubicBezTo>
                <a:cubicBezTo>
                  <a:pt x="21434" y="20740"/>
                  <a:pt x="21600" y="20278"/>
                  <a:pt x="21599" y="19823"/>
                </a:cubicBezTo>
                <a:cubicBezTo>
                  <a:pt x="21598" y="19304"/>
                  <a:pt x="21391" y="18783"/>
                  <a:pt x="20994" y="18385"/>
                </a:cubicBezTo>
                <a:close/>
                <a:moveTo>
                  <a:pt x="12821" y="8239"/>
                </a:moveTo>
                <a:cubicBezTo>
                  <a:pt x="12817" y="10769"/>
                  <a:pt x="10761" y="12827"/>
                  <a:pt x="8231" y="12832"/>
                </a:cubicBezTo>
                <a:cubicBezTo>
                  <a:pt x="5701" y="12827"/>
                  <a:pt x="3645" y="10769"/>
                  <a:pt x="3641" y="8239"/>
                </a:cubicBezTo>
                <a:cubicBezTo>
                  <a:pt x="3645" y="5707"/>
                  <a:pt x="5701" y="3648"/>
                  <a:pt x="8231" y="3644"/>
                </a:cubicBezTo>
                <a:cubicBezTo>
                  <a:pt x="10761" y="3648"/>
                  <a:pt x="12817" y="5707"/>
                  <a:pt x="12821" y="8239"/>
                </a:cubicBezTo>
                <a:close/>
                <a:moveTo>
                  <a:pt x="12821" y="8239"/>
                </a:moveTo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0" tIns="0" rIns="0" bIns="0"/>
          <a:lstStyle/>
          <a:p>
            <a:endParaRPr lang="en-US" sz="3600" dirty="0">
              <a:latin typeface="Roboto condensed"/>
              <a:cs typeface="Roboto condensed"/>
            </a:endParaRPr>
          </a:p>
        </p:txBody>
      </p:sp>
      <p:sp>
        <p:nvSpPr>
          <p:cNvPr id="64" name="Oval 69"/>
          <p:cNvSpPr/>
          <p:nvPr/>
        </p:nvSpPr>
        <p:spPr>
          <a:xfrm>
            <a:off x="924631" y="4624687"/>
            <a:ext cx="494916" cy="494916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atin typeface="Roboto condensed"/>
              <a:cs typeface="Roboto condensed"/>
            </a:endParaRPr>
          </a:p>
        </p:txBody>
      </p:sp>
      <p:grpSp>
        <p:nvGrpSpPr>
          <p:cNvPr id="65" name="Group 70"/>
          <p:cNvGrpSpPr/>
          <p:nvPr/>
        </p:nvGrpSpPr>
        <p:grpSpPr>
          <a:xfrm>
            <a:off x="1490470" y="4478395"/>
            <a:ext cx="4274015" cy="615965"/>
            <a:chOff x="1376362" y="1322611"/>
            <a:chExt cx="2338246" cy="457171"/>
          </a:xfrm>
        </p:grpSpPr>
        <p:sp>
          <p:nvSpPr>
            <p:cNvPr id="66" name="TextBox 76"/>
            <p:cNvSpPr txBox="1"/>
            <p:nvPr/>
          </p:nvSpPr>
          <p:spPr>
            <a:xfrm>
              <a:off x="1376362" y="1322611"/>
              <a:ext cx="1610461" cy="32437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Data Save/Load</a:t>
              </a:r>
              <a:endParaRPr 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67" name="TextBox 77"/>
            <p:cNvSpPr txBox="1"/>
            <p:nvPr/>
          </p:nvSpPr>
          <p:spPr>
            <a:xfrm>
              <a:off x="1376363" y="1535359"/>
              <a:ext cx="2338245" cy="2444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Level Editor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、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save/load map file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、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create scene</a:t>
              </a:r>
              <a:endParaRPr 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grpSp>
        <p:nvGrpSpPr>
          <p:cNvPr id="68" name="Group 447"/>
          <p:cNvGrpSpPr>
            <a:grpSpLocks/>
          </p:cNvGrpSpPr>
          <p:nvPr/>
        </p:nvGrpSpPr>
        <p:grpSpPr bwMode="auto">
          <a:xfrm>
            <a:off x="1071063" y="4776649"/>
            <a:ext cx="215336" cy="215336"/>
            <a:chOff x="0" y="0"/>
            <a:chExt cx="575" cy="575"/>
          </a:xfrm>
          <a:solidFill>
            <a:schemeClr val="bg1"/>
          </a:solidFill>
        </p:grpSpPr>
        <p:sp>
          <p:nvSpPr>
            <p:cNvPr id="69" name="AutoShape 443"/>
            <p:cNvSpPr>
              <a:spLocks/>
            </p:cNvSpPr>
            <p:nvPr/>
          </p:nvSpPr>
          <p:spPr bwMode="auto">
            <a:xfrm>
              <a:off x="0" y="296"/>
              <a:ext cx="279" cy="27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1600" h="21600">
                  <a:moveTo>
                    <a:pt x="16948" y="3429"/>
                  </a:moveTo>
                  <a:lnTo>
                    <a:pt x="9450" y="10928"/>
                  </a:lnTo>
                  <a:lnTo>
                    <a:pt x="8117" y="9596"/>
                  </a:lnTo>
                  <a:lnTo>
                    <a:pt x="15616" y="2098"/>
                  </a:lnTo>
                  <a:lnTo>
                    <a:pt x="13520" y="0"/>
                  </a:lnTo>
                  <a:lnTo>
                    <a:pt x="3894" y="9626"/>
                  </a:lnTo>
                  <a:lnTo>
                    <a:pt x="3890" y="9626"/>
                  </a:lnTo>
                  <a:lnTo>
                    <a:pt x="3890" y="9630"/>
                  </a:lnTo>
                  <a:lnTo>
                    <a:pt x="3889" y="9630"/>
                  </a:lnTo>
                  <a:lnTo>
                    <a:pt x="3890" y="9630"/>
                  </a:lnTo>
                  <a:lnTo>
                    <a:pt x="0" y="21600"/>
                  </a:lnTo>
                  <a:lnTo>
                    <a:pt x="11971" y="17712"/>
                  </a:lnTo>
                  <a:lnTo>
                    <a:pt x="11972" y="17712"/>
                  </a:lnTo>
                  <a:lnTo>
                    <a:pt x="11975" y="17711"/>
                  </a:lnTo>
                  <a:lnTo>
                    <a:pt x="11975" y="17709"/>
                  </a:lnTo>
                  <a:lnTo>
                    <a:pt x="21600" y="8083"/>
                  </a:lnTo>
                  <a:lnTo>
                    <a:pt x="16948" y="3429"/>
                  </a:lnTo>
                  <a:close/>
                  <a:moveTo>
                    <a:pt x="16948" y="34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70" name="AutoShape 444"/>
            <p:cNvSpPr>
              <a:spLocks/>
            </p:cNvSpPr>
            <p:nvPr/>
          </p:nvSpPr>
          <p:spPr bwMode="auto">
            <a:xfrm>
              <a:off x="296" y="104"/>
              <a:ext cx="176" cy="17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3324" y="12115"/>
                  </a:moveTo>
                  <a:lnTo>
                    <a:pt x="8825" y="6614"/>
                  </a:lnTo>
                  <a:lnTo>
                    <a:pt x="10935" y="8723"/>
                  </a:lnTo>
                  <a:lnTo>
                    <a:pt x="5434" y="14225"/>
                  </a:lnTo>
                  <a:lnTo>
                    <a:pt x="12808" y="21600"/>
                  </a:lnTo>
                  <a:lnTo>
                    <a:pt x="21600" y="12807"/>
                  </a:lnTo>
                  <a:lnTo>
                    <a:pt x="8790" y="0"/>
                  </a:lnTo>
                  <a:lnTo>
                    <a:pt x="0" y="8791"/>
                  </a:lnTo>
                  <a:lnTo>
                    <a:pt x="3324" y="12115"/>
                  </a:lnTo>
                  <a:close/>
                  <a:moveTo>
                    <a:pt x="3324" y="121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71" name="AutoShape 445"/>
            <p:cNvSpPr>
              <a:spLocks/>
            </p:cNvSpPr>
            <p:nvPr/>
          </p:nvSpPr>
          <p:spPr bwMode="auto">
            <a:xfrm>
              <a:off x="400" y="0"/>
              <a:ext cx="173" cy="17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8576"/>
                  </a:moveTo>
                  <a:lnTo>
                    <a:pt x="8573" y="0"/>
                  </a:lnTo>
                  <a:lnTo>
                    <a:pt x="21600" y="13024"/>
                  </a:lnTo>
                  <a:lnTo>
                    <a:pt x="13027" y="21600"/>
                  </a:lnTo>
                  <a:lnTo>
                    <a:pt x="0" y="8576"/>
                  </a:lnTo>
                  <a:close/>
                  <a:moveTo>
                    <a:pt x="0" y="857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72" name="AutoShape 446"/>
            <p:cNvSpPr>
              <a:spLocks/>
            </p:cNvSpPr>
            <p:nvPr/>
          </p:nvSpPr>
          <p:spPr bwMode="auto">
            <a:xfrm>
              <a:off x="0" y="0"/>
              <a:ext cx="575" cy="57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w 21600"/>
                <a:gd name="T37" fmla="*/ 0 h 21600"/>
                <a:gd name="T38" fmla="*/ 0 w 21600"/>
                <a:gd name="T39" fmla="*/ 0 h 21600"/>
                <a:gd name="T40" fmla="*/ 0 w 21600"/>
                <a:gd name="T41" fmla="*/ 0 h 21600"/>
                <a:gd name="T42" fmla="*/ 0 w 21600"/>
                <a:gd name="T43" fmla="*/ 0 h 21600"/>
                <a:gd name="T44" fmla="*/ 0 w 21600"/>
                <a:gd name="T45" fmla="*/ 0 h 21600"/>
                <a:gd name="T46" fmla="*/ 0 w 21600"/>
                <a:gd name="T47" fmla="*/ 0 h 21600"/>
                <a:gd name="T48" fmla="*/ 0 w 21600"/>
                <a:gd name="T49" fmla="*/ 0 h 21600"/>
                <a:gd name="T50" fmla="*/ 0 w 21600"/>
                <a:gd name="T51" fmla="*/ 0 h 2160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21600" h="21600">
                  <a:moveTo>
                    <a:pt x="16712" y="12177"/>
                  </a:moveTo>
                  <a:cubicBezTo>
                    <a:pt x="16247" y="12177"/>
                    <a:pt x="15748" y="12329"/>
                    <a:pt x="15257" y="12582"/>
                  </a:cubicBezTo>
                  <a:lnTo>
                    <a:pt x="9013" y="6331"/>
                  </a:lnTo>
                  <a:cubicBezTo>
                    <a:pt x="9263" y="5840"/>
                    <a:pt x="9413" y="5346"/>
                    <a:pt x="9413" y="4893"/>
                  </a:cubicBezTo>
                  <a:cubicBezTo>
                    <a:pt x="9413" y="2407"/>
                    <a:pt x="7052" y="0"/>
                    <a:pt x="4571" y="0"/>
                  </a:cubicBezTo>
                  <a:cubicBezTo>
                    <a:pt x="4555" y="0"/>
                    <a:pt x="4540" y="0"/>
                    <a:pt x="4525" y="0"/>
                  </a:cubicBezTo>
                  <a:cubicBezTo>
                    <a:pt x="4515" y="0"/>
                    <a:pt x="4233" y="287"/>
                    <a:pt x="4079" y="441"/>
                  </a:cubicBezTo>
                  <a:cubicBezTo>
                    <a:pt x="6081" y="2445"/>
                    <a:pt x="5916" y="2120"/>
                    <a:pt x="5916" y="3349"/>
                  </a:cubicBezTo>
                  <a:cubicBezTo>
                    <a:pt x="5916" y="4347"/>
                    <a:pt x="4320" y="5922"/>
                    <a:pt x="3346" y="5922"/>
                  </a:cubicBezTo>
                  <a:cubicBezTo>
                    <a:pt x="3132" y="5922"/>
                    <a:pt x="2966" y="5928"/>
                    <a:pt x="2828" y="5928"/>
                  </a:cubicBezTo>
                  <a:cubicBezTo>
                    <a:pt x="2150" y="5928"/>
                    <a:pt x="2140" y="5784"/>
                    <a:pt x="441" y="4083"/>
                  </a:cubicBezTo>
                  <a:cubicBezTo>
                    <a:pt x="282" y="4242"/>
                    <a:pt x="0" y="4520"/>
                    <a:pt x="0" y="4529"/>
                  </a:cubicBezTo>
                  <a:cubicBezTo>
                    <a:pt x="31" y="7031"/>
                    <a:pt x="2390" y="9422"/>
                    <a:pt x="4888" y="9422"/>
                  </a:cubicBezTo>
                  <a:cubicBezTo>
                    <a:pt x="5341" y="9422"/>
                    <a:pt x="5824" y="9278"/>
                    <a:pt x="6302" y="9038"/>
                  </a:cubicBezTo>
                  <a:lnTo>
                    <a:pt x="12567" y="15310"/>
                  </a:lnTo>
                  <a:cubicBezTo>
                    <a:pt x="12329" y="15787"/>
                    <a:pt x="12187" y="16267"/>
                    <a:pt x="12187" y="16706"/>
                  </a:cubicBezTo>
                  <a:cubicBezTo>
                    <a:pt x="12187" y="19193"/>
                    <a:pt x="14548" y="21600"/>
                    <a:pt x="17030" y="21600"/>
                  </a:cubicBezTo>
                  <a:cubicBezTo>
                    <a:pt x="17045" y="21600"/>
                    <a:pt x="17060" y="21600"/>
                    <a:pt x="17075" y="21600"/>
                  </a:cubicBezTo>
                  <a:cubicBezTo>
                    <a:pt x="17085" y="21600"/>
                    <a:pt x="17367" y="21313"/>
                    <a:pt x="17521" y="21159"/>
                  </a:cubicBezTo>
                  <a:cubicBezTo>
                    <a:pt x="15519" y="19155"/>
                    <a:pt x="15684" y="19480"/>
                    <a:pt x="15684" y="18251"/>
                  </a:cubicBezTo>
                  <a:cubicBezTo>
                    <a:pt x="15684" y="17253"/>
                    <a:pt x="17280" y="15678"/>
                    <a:pt x="18254" y="15678"/>
                  </a:cubicBezTo>
                  <a:cubicBezTo>
                    <a:pt x="18467" y="15678"/>
                    <a:pt x="18633" y="15672"/>
                    <a:pt x="18771" y="15672"/>
                  </a:cubicBezTo>
                  <a:cubicBezTo>
                    <a:pt x="19449" y="15672"/>
                    <a:pt x="19460" y="15816"/>
                    <a:pt x="21159" y="17517"/>
                  </a:cubicBezTo>
                  <a:cubicBezTo>
                    <a:pt x="21318" y="17358"/>
                    <a:pt x="21599" y="17080"/>
                    <a:pt x="21600" y="17071"/>
                  </a:cubicBezTo>
                  <a:cubicBezTo>
                    <a:pt x="21570" y="14569"/>
                    <a:pt x="19210" y="12177"/>
                    <a:pt x="16712" y="12177"/>
                  </a:cubicBezTo>
                  <a:close/>
                  <a:moveTo>
                    <a:pt x="16712" y="1217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</p:grpSp>
      <p:sp>
        <p:nvSpPr>
          <p:cNvPr id="73" name="TextBox 47"/>
          <p:cNvSpPr txBox="1"/>
          <p:nvPr/>
        </p:nvSpPr>
        <p:spPr>
          <a:xfrm>
            <a:off x="4942299" y="246915"/>
            <a:ext cx="1862478" cy="6786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3200" b="1" dirty="0" smtClean="0">
                <a:solidFill>
                  <a:schemeClr val="bg1"/>
                </a:solidFill>
                <a:latin typeface="Roboto condensed"/>
                <a:cs typeface="Roboto condensed"/>
              </a:rPr>
              <a:t>CONTENTS</a:t>
            </a:r>
            <a:endParaRPr lang="en-US" sz="3200" b="1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74" name="Oval 40"/>
          <p:cNvSpPr/>
          <p:nvPr/>
        </p:nvSpPr>
        <p:spPr>
          <a:xfrm>
            <a:off x="6804777" y="2138382"/>
            <a:ext cx="494916" cy="494916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atin typeface="Roboto condensed"/>
              <a:cs typeface="Roboto condensed"/>
            </a:endParaRPr>
          </a:p>
        </p:txBody>
      </p:sp>
      <p:grpSp>
        <p:nvGrpSpPr>
          <p:cNvPr id="75" name="Group 41"/>
          <p:cNvGrpSpPr/>
          <p:nvPr/>
        </p:nvGrpSpPr>
        <p:grpSpPr>
          <a:xfrm>
            <a:off x="7370616" y="1953966"/>
            <a:ext cx="4274015" cy="852953"/>
            <a:chOff x="1376362" y="1322611"/>
            <a:chExt cx="2338246" cy="633064"/>
          </a:xfrm>
        </p:grpSpPr>
        <p:sp>
          <p:nvSpPr>
            <p:cNvPr id="76" name="TextBox 47"/>
            <p:cNvSpPr txBox="1"/>
            <p:nvPr/>
          </p:nvSpPr>
          <p:spPr>
            <a:xfrm>
              <a:off x="1376362" y="1322611"/>
              <a:ext cx="1610461" cy="32437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UI&amp;3D models Design</a:t>
              </a:r>
              <a:endParaRPr 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77" name="TextBox 48"/>
            <p:cNvSpPr txBox="1"/>
            <p:nvPr/>
          </p:nvSpPr>
          <p:spPr>
            <a:xfrm>
              <a:off x="1376363" y="1535359"/>
              <a:ext cx="2338245" cy="420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UI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：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Basic UI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、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HUD</a:t>
              </a:r>
            </a:p>
            <a:p>
              <a:pPr>
                <a:lnSpc>
                  <a:spcPct val="140000"/>
                </a:lnSpc>
              </a:pPr>
              <a:r>
                <a:rPr 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3D models: character, wall, props</a:t>
              </a:r>
              <a:endParaRPr 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grpSp>
        <p:nvGrpSpPr>
          <p:cNvPr id="78" name="Group 352"/>
          <p:cNvGrpSpPr>
            <a:grpSpLocks/>
          </p:cNvGrpSpPr>
          <p:nvPr/>
        </p:nvGrpSpPr>
        <p:grpSpPr bwMode="auto">
          <a:xfrm>
            <a:off x="6940379" y="2276514"/>
            <a:ext cx="216944" cy="216943"/>
            <a:chOff x="0" y="0"/>
            <a:chExt cx="575" cy="575"/>
          </a:xfrm>
          <a:solidFill>
            <a:schemeClr val="bg1"/>
          </a:solidFill>
        </p:grpSpPr>
        <p:sp>
          <p:nvSpPr>
            <p:cNvPr id="79" name="AutoShape 348"/>
            <p:cNvSpPr>
              <a:spLocks/>
            </p:cNvSpPr>
            <p:nvPr/>
          </p:nvSpPr>
          <p:spPr bwMode="auto">
            <a:xfrm>
              <a:off x="0" y="0"/>
              <a:ext cx="575" cy="575"/>
            </a:xfrm>
            <a:custGeom>
              <a:avLst/>
              <a:gdLst>
                <a:gd name="T0" fmla="*/ 0 w 20932"/>
                <a:gd name="T1" fmla="*/ 0 h 20930"/>
                <a:gd name="T2" fmla="*/ 0 w 20932"/>
                <a:gd name="T3" fmla="*/ 0 h 20930"/>
                <a:gd name="T4" fmla="*/ 0 w 20932"/>
                <a:gd name="T5" fmla="*/ 0 h 20930"/>
                <a:gd name="T6" fmla="*/ 0 w 20932"/>
                <a:gd name="T7" fmla="*/ 0 h 20930"/>
                <a:gd name="T8" fmla="*/ 0 w 20932"/>
                <a:gd name="T9" fmla="*/ 0 h 20930"/>
                <a:gd name="T10" fmla="*/ 0 w 20932"/>
                <a:gd name="T11" fmla="*/ 0 h 20930"/>
                <a:gd name="T12" fmla="*/ 0 w 20932"/>
                <a:gd name="T13" fmla="*/ 0 h 20930"/>
                <a:gd name="T14" fmla="*/ 0 w 20932"/>
                <a:gd name="T15" fmla="*/ 0 h 20930"/>
                <a:gd name="T16" fmla="*/ 0 w 20932"/>
                <a:gd name="T17" fmla="*/ 0 h 20930"/>
                <a:gd name="T18" fmla="*/ 0 w 20932"/>
                <a:gd name="T19" fmla="*/ 0 h 20930"/>
                <a:gd name="T20" fmla="*/ 0 w 20932"/>
                <a:gd name="T21" fmla="*/ 0 h 20930"/>
                <a:gd name="T22" fmla="*/ 0 w 20932"/>
                <a:gd name="T23" fmla="*/ 0 h 20930"/>
                <a:gd name="T24" fmla="*/ 0 w 20932"/>
                <a:gd name="T25" fmla="*/ 0 h 20930"/>
                <a:gd name="T26" fmla="*/ 0 w 20932"/>
                <a:gd name="T27" fmla="*/ 0 h 20930"/>
                <a:gd name="T28" fmla="*/ 0 w 20932"/>
                <a:gd name="T29" fmla="*/ 0 h 20930"/>
                <a:gd name="T30" fmla="*/ 0 w 20932"/>
                <a:gd name="T31" fmla="*/ 0 h 20930"/>
                <a:gd name="T32" fmla="*/ 0 w 20932"/>
                <a:gd name="T33" fmla="*/ 0 h 20930"/>
                <a:gd name="T34" fmla="*/ 0 w 20932"/>
                <a:gd name="T35" fmla="*/ 0 h 20930"/>
                <a:gd name="T36" fmla="*/ 0 w 20932"/>
                <a:gd name="T37" fmla="*/ 0 h 20930"/>
                <a:gd name="T38" fmla="*/ 0 w 20932"/>
                <a:gd name="T39" fmla="*/ 0 h 2093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0932" h="20930">
                  <a:moveTo>
                    <a:pt x="20723" y="16794"/>
                  </a:moveTo>
                  <a:lnTo>
                    <a:pt x="16124" y="14084"/>
                  </a:lnTo>
                  <a:cubicBezTo>
                    <a:pt x="15885" y="13962"/>
                    <a:pt x="15534" y="14017"/>
                    <a:pt x="15344" y="14207"/>
                  </a:cubicBezTo>
                  <a:lnTo>
                    <a:pt x="13991" y="15561"/>
                  </a:lnTo>
                  <a:cubicBezTo>
                    <a:pt x="13801" y="15750"/>
                    <a:pt x="13427" y="15908"/>
                    <a:pt x="13158" y="15911"/>
                  </a:cubicBezTo>
                  <a:cubicBezTo>
                    <a:pt x="13158" y="15911"/>
                    <a:pt x="11429" y="15931"/>
                    <a:pt x="8214" y="12715"/>
                  </a:cubicBezTo>
                  <a:cubicBezTo>
                    <a:pt x="4998" y="9499"/>
                    <a:pt x="5014" y="7764"/>
                    <a:pt x="5014" y="7764"/>
                  </a:cubicBezTo>
                  <a:cubicBezTo>
                    <a:pt x="5016" y="7495"/>
                    <a:pt x="5173" y="7121"/>
                    <a:pt x="5363" y="6931"/>
                  </a:cubicBezTo>
                  <a:lnTo>
                    <a:pt x="6516" y="5778"/>
                  </a:lnTo>
                  <a:cubicBezTo>
                    <a:pt x="6706" y="5588"/>
                    <a:pt x="6770" y="5233"/>
                    <a:pt x="6658" y="4989"/>
                  </a:cubicBezTo>
                  <a:lnTo>
                    <a:pt x="4121" y="216"/>
                  </a:lnTo>
                  <a:cubicBezTo>
                    <a:pt x="4008" y="-28"/>
                    <a:pt x="3762" y="-72"/>
                    <a:pt x="3572" y="117"/>
                  </a:cubicBezTo>
                  <a:lnTo>
                    <a:pt x="426" y="3257"/>
                  </a:lnTo>
                  <a:cubicBezTo>
                    <a:pt x="236" y="3446"/>
                    <a:pt x="51" y="3819"/>
                    <a:pt x="16" y="4085"/>
                  </a:cubicBezTo>
                  <a:cubicBezTo>
                    <a:pt x="16" y="4085"/>
                    <a:pt x="-598" y="8672"/>
                    <a:pt x="5829" y="15100"/>
                  </a:cubicBezTo>
                  <a:cubicBezTo>
                    <a:pt x="12255" y="21528"/>
                    <a:pt x="16842" y="20914"/>
                    <a:pt x="16842" y="20914"/>
                  </a:cubicBezTo>
                  <a:cubicBezTo>
                    <a:pt x="17108" y="20878"/>
                    <a:pt x="17480" y="20694"/>
                    <a:pt x="17670" y="20505"/>
                  </a:cubicBezTo>
                  <a:lnTo>
                    <a:pt x="20812" y="17361"/>
                  </a:lnTo>
                  <a:cubicBezTo>
                    <a:pt x="21002" y="17171"/>
                    <a:pt x="20962" y="16916"/>
                    <a:pt x="20723" y="16794"/>
                  </a:cubicBezTo>
                  <a:close/>
                  <a:moveTo>
                    <a:pt x="20723" y="1679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80" name="AutoShape 349"/>
            <p:cNvSpPr>
              <a:spLocks/>
            </p:cNvSpPr>
            <p:nvPr/>
          </p:nvSpPr>
          <p:spPr bwMode="auto">
            <a:xfrm>
              <a:off x="264" y="192"/>
              <a:ext cx="114" cy="11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0" y="6567"/>
                  </a:moveTo>
                  <a:cubicBezTo>
                    <a:pt x="3494" y="7443"/>
                    <a:pt x="6807" y="9229"/>
                    <a:pt x="9539" y="11969"/>
                  </a:cubicBezTo>
                  <a:cubicBezTo>
                    <a:pt x="12286" y="14725"/>
                    <a:pt x="14072" y="18072"/>
                    <a:pt x="14940" y="21600"/>
                  </a:cubicBezTo>
                  <a:lnTo>
                    <a:pt x="21600" y="21600"/>
                  </a:lnTo>
                  <a:cubicBezTo>
                    <a:pt x="20909" y="16135"/>
                    <a:pt x="18474" y="11082"/>
                    <a:pt x="14550" y="7129"/>
                  </a:cubicBezTo>
                  <a:cubicBezTo>
                    <a:pt x="10581" y="3127"/>
                    <a:pt x="5495" y="661"/>
                    <a:pt x="2" y="0"/>
                  </a:cubicBezTo>
                  <a:lnTo>
                    <a:pt x="2" y="6567"/>
                  </a:lnTo>
                  <a:lnTo>
                    <a:pt x="0" y="6567"/>
                  </a:lnTo>
                  <a:close/>
                  <a:moveTo>
                    <a:pt x="0" y="656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81" name="AutoShape 350"/>
            <p:cNvSpPr>
              <a:spLocks/>
            </p:cNvSpPr>
            <p:nvPr/>
          </p:nvSpPr>
          <p:spPr bwMode="auto">
            <a:xfrm>
              <a:off x="264" y="0"/>
              <a:ext cx="306" cy="30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8672" y="21600"/>
                  </a:moveTo>
                  <a:lnTo>
                    <a:pt x="21600" y="21599"/>
                  </a:lnTo>
                  <a:cubicBezTo>
                    <a:pt x="21387" y="10396"/>
                    <a:pt x="11173" y="170"/>
                    <a:pt x="1" y="0"/>
                  </a:cubicBezTo>
                  <a:lnTo>
                    <a:pt x="0" y="2871"/>
                  </a:lnTo>
                  <a:cubicBezTo>
                    <a:pt x="10018" y="3430"/>
                    <a:pt x="18072" y="11518"/>
                    <a:pt x="18672" y="21600"/>
                  </a:cubicBezTo>
                  <a:close/>
                  <a:moveTo>
                    <a:pt x="1867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82" name="AutoShape 351"/>
            <p:cNvSpPr>
              <a:spLocks/>
            </p:cNvSpPr>
            <p:nvPr/>
          </p:nvSpPr>
          <p:spPr bwMode="auto">
            <a:xfrm>
              <a:off x="264" y="96"/>
              <a:ext cx="210" cy="21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7333" y="21599"/>
                  </a:moveTo>
                  <a:lnTo>
                    <a:pt x="21600" y="21600"/>
                  </a:lnTo>
                  <a:cubicBezTo>
                    <a:pt x="20745" y="10040"/>
                    <a:pt x="11513" y="794"/>
                    <a:pt x="0" y="0"/>
                  </a:cubicBezTo>
                  <a:lnTo>
                    <a:pt x="0" y="4302"/>
                  </a:lnTo>
                  <a:cubicBezTo>
                    <a:pt x="9167" y="5080"/>
                    <a:pt x="16498" y="12409"/>
                    <a:pt x="17333" y="21599"/>
                  </a:cubicBezTo>
                  <a:close/>
                  <a:moveTo>
                    <a:pt x="17333" y="2159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</p:grpSp>
      <p:sp>
        <p:nvSpPr>
          <p:cNvPr id="83" name="Oval 50"/>
          <p:cNvSpPr/>
          <p:nvPr/>
        </p:nvSpPr>
        <p:spPr>
          <a:xfrm>
            <a:off x="6804777" y="3009679"/>
            <a:ext cx="494916" cy="494916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atin typeface="Roboto condensed"/>
              <a:cs typeface="Roboto condensed"/>
            </a:endParaRPr>
          </a:p>
        </p:txBody>
      </p:sp>
      <p:grpSp>
        <p:nvGrpSpPr>
          <p:cNvPr id="84" name="Group 51"/>
          <p:cNvGrpSpPr/>
          <p:nvPr/>
        </p:nvGrpSpPr>
        <p:grpSpPr>
          <a:xfrm>
            <a:off x="7370616" y="2995767"/>
            <a:ext cx="4274015" cy="437042"/>
            <a:chOff x="1376362" y="1449160"/>
            <a:chExt cx="2338246" cy="324374"/>
          </a:xfrm>
        </p:grpSpPr>
        <p:sp>
          <p:nvSpPr>
            <p:cNvPr id="85" name="TextBox 60"/>
            <p:cNvSpPr txBox="1"/>
            <p:nvPr/>
          </p:nvSpPr>
          <p:spPr>
            <a:xfrm>
              <a:off x="1376362" y="1449160"/>
              <a:ext cx="1610461" cy="32437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Bonus &amp; Traps &amp; Malus</a:t>
              </a:r>
              <a:endParaRPr 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86" name="TextBox 61"/>
            <p:cNvSpPr txBox="1"/>
            <p:nvPr/>
          </p:nvSpPr>
          <p:spPr>
            <a:xfrm>
              <a:off x="1376363" y="1535359"/>
              <a:ext cx="2338245" cy="218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endParaRPr 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grpSp>
        <p:nvGrpSpPr>
          <p:cNvPr id="87" name="Group 332"/>
          <p:cNvGrpSpPr>
            <a:grpSpLocks/>
          </p:cNvGrpSpPr>
          <p:nvPr/>
        </p:nvGrpSpPr>
        <p:grpSpPr bwMode="auto">
          <a:xfrm>
            <a:off x="6942253" y="3147812"/>
            <a:ext cx="215336" cy="216942"/>
            <a:chOff x="0" y="0"/>
            <a:chExt cx="576" cy="576"/>
          </a:xfrm>
          <a:solidFill>
            <a:schemeClr val="bg1"/>
          </a:solidFill>
        </p:grpSpPr>
        <p:sp>
          <p:nvSpPr>
            <p:cNvPr id="88" name="AutoShape 325"/>
            <p:cNvSpPr>
              <a:spLocks/>
            </p:cNvSpPr>
            <p:nvPr/>
          </p:nvSpPr>
          <p:spPr bwMode="auto">
            <a:xfrm>
              <a:off x="0" y="0"/>
              <a:ext cx="576" cy="57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w 21600"/>
                <a:gd name="T37" fmla="*/ 0 h 21600"/>
                <a:gd name="T38" fmla="*/ 0 w 21600"/>
                <a:gd name="T39" fmla="*/ 0 h 21600"/>
                <a:gd name="T40" fmla="*/ 0 w 21600"/>
                <a:gd name="T41" fmla="*/ 0 h 21600"/>
                <a:gd name="T42" fmla="*/ 0 w 21600"/>
                <a:gd name="T43" fmla="*/ 0 h 21600"/>
                <a:gd name="T44" fmla="*/ 0 w 21600"/>
                <a:gd name="T45" fmla="*/ 0 h 21600"/>
                <a:gd name="T46" fmla="*/ 0 w 21600"/>
                <a:gd name="T47" fmla="*/ 0 h 21600"/>
                <a:gd name="T48" fmla="*/ 0 w 21600"/>
                <a:gd name="T49" fmla="*/ 0 h 21600"/>
                <a:gd name="T50" fmla="*/ 0 w 21600"/>
                <a:gd name="T51" fmla="*/ 0 h 21600"/>
                <a:gd name="T52" fmla="*/ 0 w 21600"/>
                <a:gd name="T53" fmla="*/ 0 h 21600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2640"/>
                    <a:pt x="461" y="14372"/>
                    <a:pt x="1273" y="15888"/>
                  </a:cubicBezTo>
                  <a:cubicBezTo>
                    <a:pt x="2296" y="17800"/>
                    <a:pt x="3878" y="19367"/>
                    <a:pt x="5801" y="20373"/>
                  </a:cubicBezTo>
                  <a:cubicBezTo>
                    <a:pt x="7296" y="21155"/>
                    <a:pt x="8996" y="21600"/>
                    <a:pt x="10800" y="21600"/>
                  </a:cubicBezTo>
                  <a:cubicBezTo>
                    <a:pt x="12665" y="21600"/>
                    <a:pt x="14419" y="21128"/>
                    <a:pt x="15950" y="20295"/>
                  </a:cubicBezTo>
                  <a:cubicBezTo>
                    <a:pt x="17855" y="19260"/>
                    <a:pt x="19410" y="17667"/>
                    <a:pt x="20404" y="15738"/>
                  </a:cubicBezTo>
                  <a:cubicBezTo>
                    <a:pt x="21167" y="14257"/>
                    <a:pt x="21600" y="12580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  <a:moveTo>
                    <a:pt x="18629" y="12876"/>
                  </a:moveTo>
                  <a:cubicBezTo>
                    <a:pt x="18568" y="13108"/>
                    <a:pt x="18493" y="13334"/>
                    <a:pt x="18411" y="13558"/>
                  </a:cubicBezTo>
                  <a:cubicBezTo>
                    <a:pt x="18052" y="13453"/>
                    <a:pt x="17672" y="13395"/>
                    <a:pt x="17279" y="13395"/>
                  </a:cubicBezTo>
                  <a:cubicBezTo>
                    <a:pt x="15036" y="13395"/>
                    <a:pt x="13218" y="15214"/>
                    <a:pt x="13218" y="17457"/>
                  </a:cubicBezTo>
                  <a:cubicBezTo>
                    <a:pt x="13218" y="17812"/>
                    <a:pt x="13266" y="18154"/>
                    <a:pt x="13352" y="18482"/>
                  </a:cubicBezTo>
                  <a:cubicBezTo>
                    <a:pt x="13251" y="18515"/>
                    <a:pt x="13152" y="18550"/>
                    <a:pt x="13050" y="18580"/>
                  </a:cubicBezTo>
                  <a:cubicBezTo>
                    <a:pt x="12335" y="18786"/>
                    <a:pt x="11581" y="18900"/>
                    <a:pt x="10800" y="18900"/>
                  </a:cubicBezTo>
                  <a:cubicBezTo>
                    <a:pt x="10065" y="18900"/>
                    <a:pt x="9353" y="18800"/>
                    <a:pt x="8675" y="18615"/>
                  </a:cubicBezTo>
                  <a:cubicBezTo>
                    <a:pt x="8566" y="18585"/>
                    <a:pt x="8458" y="18549"/>
                    <a:pt x="8351" y="18515"/>
                  </a:cubicBezTo>
                  <a:cubicBezTo>
                    <a:pt x="8427" y="18204"/>
                    <a:pt x="8469" y="17879"/>
                    <a:pt x="8469" y="17544"/>
                  </a:cubicBezTo>
                  <a:cubicBezTo>
                    <a:pt x="8469" y="15301"/>
                    <a:pt x="6651" y="13482"/>
                    <a:pt x="4407" y="13482"/>
                  </a:cubicBezTo>
                  <a:cubicBezTo>
                    <a:pt x="3997" y="13482"/>
                    <a:pt x="3601" y="13545"/>
                    <a:pt x="3228" y="13659"/>
                  </a:cubicBezTo>
                  <a:cubicBezTo>
                    <a:pt x="3146" y="13442"/>
                    <a:pt x="3070" y="13223"/>
                    <a:pt x="3006" y="12999"/>
                  </a:cubicBezTo>
                  <a:cubicBezTo>
                    <a:pt x="2808" y="12299"/>
                    <a:pt x="2700" y="11562"/>
                    <a:pt x="2700" y="10800"/>
                  </a:cubicBezTo>
                  <a:cubicBezTo>
                    <a:pt x="2700" y="6334"/>
                    <a:pt x="6334" y="2700"/>
                    <a:pt x="10800" y="2700"/>
                  </a:cubicBezTo>
                  <a:cubicBezTo>
                    <a:pt x="15266" y="2700"/>
                    <a:pt x="18900" y="6334"/>
                    <a:pt x="18900" y="10800"/>
                  </a:cubicBezTo>
                  <a:cubicBezTo>
                    <a:pt x="18900" y="11518"/>
                    <a:pt x="18805" y="12213"/>
                    <a:pt x="18629" y="12876"/>
                  </a:cubicBezTo>
                  <a:close/>
                  <a:moveTo>
                    <a:pt x="18629" y="1287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89" name="AutoShape 326"/>
            <p:cNvSpPr>
              <a:spLocks/>
            </p:cNvSpPr>
            <p:nvPr/>
          </p:nvSpPr>
          <p:spPr bwMode="auto">
            <a:xfrm>
              <a:off x="208" y="103"/>
              <a:ext cx="124" cy="22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600" h="21600">
                  <a:moveTo>
                    <a:pt x="18572" y="14084"/>
                  </a:moveTo>
                  <a:lnTo>
                    <a:pt x="2517" y="0"/>
                  </a:lnTo>
                  <a:lnTo>
                    <a:pt x="0" y="585"/>
                  </a:lnTo>
                  <a:lnTo>
                    <a:pt x="6681" y="16800"/>
                  </a:lnTo>
                  <a:cubicBezTo>
                    <a:pt x="6623" y="17008"/>
                    <a:pt x="6592" y="17220"/>
                    <a:pt x="6592" y="17429"/>
                  </a:cubicBezTo>
                  <a:cubicBezTo>
                    <a:pt x="6589" y="19062"/>
                    <a:pt x="8331" y="20611"/>
                    <a:pt x="11212" y="21278"/>
                  </a:cubicBezTo>
                  <a:cubicBezTo>
                    <a:pt x="12153" y="21498"/>
                    <a:pt x="13133" y="21600"/>
                    <a:pt x="14097" y="21600"/>
                  </a:cubicBezTo>
                  <a:cubicBezTo>
                    <a:pt x="17032" y="21600"/>
                    <a:pt x="19818" y="20633"/>
                    <a:pt x="21019" y="19035"/>
                  </a:cubicBezTo>
                  <a:cubicBezTo>
                    <a:pt x="21410" y="18510"/>
                    <a:pt x="21600" y="17964"/>
                    <a:pt x="21600" y="17431"/>
                  </a:cubicBezTo>
                  <a:cubicBezTo>
                    <a:pt x="21596" y="16122"/>
                    <a:pt x="20490" y="14875"/>
                    <a:pt x="18572" y="14084"/>
                  </a:cubicBezTo>
                  <a:close/>
                  <a:moveTo>
                    <a:pt x="18572" y="1408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90" name="Rectangle 327"/>
            <p:cNvSpPr>
              <a:spLocks/>
            </p:cNvSpPr>
            <p:nvPr/>
          </p:nvSpPr>
          <p:spPr bwMode="auto">
            <a:xfrm>
              <a:off x="280" y="88"/>
              <a:ext cx="26" cy="6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91" name="AutoShape 328"/>
            <p:cNvSpPr>
              <a:spLocks/>
            </p:cNvSpPr>
            <p:nvPr/>
          </p:nvSpPr>
          <p:spPr bwMode="auto">
            <a:xfrm>
              <a:off x="360" y="144"/>
              <a:ext cx="65" cy="6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5371"/>
                  </a:moveTo>
                  <a:lnTo>
                    <a:pt x="15368" y="0"/>
                  </a:lnTo>
                  <a:lnTo>
                    <a:pt x="21600" y="6229"/>
                  </a:lnTo>
                  <a:lnTo>
                    <a:pt x="6232" y="21600"/>
                  </a:lnTo>
                  <a:lnTo>
                    <a:pt x="0" y="15371"/>
                  </a:lnTo>
                  <a:close/>
                  <a:moveTo>
                    <a:pt x="0" y="153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92" name="Rectangle 329"/>
            <p:cNvSpPr>
              <a:spLocks/>
            </p:cNvSpPr>
            <p:nvPr/>
          </p:nvSpPr>
          <p:spPr bwMode="auto">
            <a:xfrm>
              <a:off x="408" y="248"/>
              <a:ext cx="65" cy="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93" name="Rectangle 330"/>
            <p:cNvSpPr>
              <a:spLocks/>
            </p:cNvSpPr>
            <p:nvPr/>
          </p:nvSpPr>
          <p:spPr bwMode="auto">
            <a:xfrm>
              <a:off x="104" y="248"/>
              <a:ext cx="65" cy="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94" name="AutoShape 331"/>
            <p:cNvSpPr>
              <a:spLocks/>
            </p:cNvSpPr>
            <p:nvPr/>
          </p:nvSpPr>
          <p:spPr bwMode="auto">
            <a:xfrm>
              <a:off x="144" y="144"/>
              <a:ext cx="65" cy="6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5370" y="21600"/>
                  </a:moveTo>
                  <a:lnTo>
                    <a:pt x="0" y="6230"/>
                  </a:lnTo>
                  <a:lnTo>
                    <a:pt x="6230" y="0"/>
                  </a:lnTo>
                  <a:lnTo>
                    <a:pt x="21600" y="15370"/>
                  </a:lnTo>
                  <a:lnTo>
                    <a:pt x="15370" y="21600"/>
                  </a:lnTo>
                  <a:close/>
                  <a:moveTo>
                    <a:pt x="1537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</p:grpSp>
      <p:sp>
        <p:nvSpPr>
          <p:cNvPr id="95" name="Oval 63"/>
          <p:cNvSpPr/>
          <p:nvPr/>
        </p:nvSpPr>
        <p:spPr>
          <a:xfrm>
            <a:off x="6804777" y="3880977"/>
            <a:ext cx="494916" cy="494916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atin typeface="Roboto condensed"/>
              <a:cs typeface="Roboto condensed"/>
            </a:endParaRPr>
          </a:p>
        </p:txBody>
      </p:sp>
      <p:sp>
        <p:nvSpPr>
          <p:cNvPr id="97" name="TextBox 66"/>
          <p:cNvSpPr txBox="1"/>
          <p:nvPr/>
        </p:nvSpPr>
        <p:spPr>
          <a:xfrm>
            <a:off x="7370616" y="3763335"/>
            <a:ext cx="4181024" cy="7302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Version Control &amp; </a:t>
            </a:r>
          </a:p>
          <a:p>
            <a:pPr>
              <a:lnSpc>
                <a:spcPct val="140000"/>
              </a:lnSpc>
            </a:pPr>
            <a:r>
              <a:rPr lang="en-US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Release &amp; Cooperation</a:t>
            </a:r>
            <a:endParaRPr lang="en-US" sz="1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99" name="AutoShape 597"/>
          <p:cNvSpPr>
            <a:spLocks/>
          </p:cNvSpPr>
          <p:nvPr/>
        </p:nvSpPr>
        <p:spPr bwMode="auto">
          <a:xfrm>
            <a:off x="6947188" y="4021313"/>
            <a:ext cx="215336" cy="215336"/>
          </a:xfrm>
          <a:custGeom>
            <a:avLst/>
            <a:gdLst>
              <a:gd name="T0" fmla="*/ 197530295 w 21599"/>
              <a:gd name="T1" fmla="*/ 172950408 h 21600"/>
              <a:gd name="T2" fmla="*/ 143127996 w 21599"/>
              <a:gd name="T3" fmla="*/ 118530734 h 21600"/>
              <a:gd name="T4" fmla="*/ 154889968 w 21599"/>
              <a:gd name="T5" fmla="*/ 77505851 h 21600"/>
              <a:gd name="T6" fmla="*/ 77445028 w 21599"/>
              <a:gd name="T7" fmla="*/ 0 h 21600"/>
              <a:gd name="T8" fmla="*/ 0 w 21599"/>
              <a:gd name="T9" fmla="*/ 77505851 h 21600"/>
              <a:gd name="T10" fmla="*/ 77445028 w 21599"/>
              <a:gd name="T11" fmla="*/ 154973590 h 21600"/>
              <a:gd name="T12" fmla="*/ 118656171 w 21599"/>
              <a:gd name="T13" fmla="*/ 143092820 h 21600"/>
              <a:gd name="T14" fmla="*/ 173020355 w 21599"/>
              <a:gd name="T15" fmla="*/ 197484751 h 21600"/>
              <a:gd name="T16" fmla="*/ 186522015 w 21599"/>
              <a:gd name="T17" fmla="*/ 203194979 h 21600"/>
              <a:gd name="T18" fmla="*/ 186587973 w 21599"/>
              <a:gd name="T19" fmla="*/ 203194979 h 21600"/>
              <a:gd name="T20" fmla="*/ 198387292 w 21599"/>
              <a:gd name="T21" fmla="*/ 198396947 h 21600"/>
              <a:gd name="T22" fmla="*/ 203223198 w 21599"/>
              <a:gd name="T23" fmla="*/ 186477975 h 21600"/>
              <a:gd name="T24" fmla="*/ 197530295 w 21599"/>
              <a:gd name="T25" fmla="*/ 172950408 h 21600"/>
              <a:gd name="T26" fmla="*/ 120631759 w 21599"/>
              <a:gd name="T27" fmla="*/ 77505851 h 21600"/>
              <a:gd name="T28" fmla="*/ 77445028 w 21599"/>
              <a:gd name="T29" fmla="*/ 120712436 h 21600"/>
              <a:gd name="T30" fmla="*/ 34258209 w 21599"/>
              <a:gd name="T31" fmla="*/ 77505851 h 21600"/>
              <a:gd name="T32" fmla="*/ 77445028 w 21599"/>
              <a:gd name="T33" fmla="*/ 34279285 h 21600"/>
              <a:gd name="T34" fmla="*/ 120631759 w 21599"/>
              <a:gd name="T35" fmla="*/ 77505851 h 21600"/>
              <a:gd name="T36" fmla="*/ 120631759 w 21599"/>
              <a:gd name="T37" fmla="*/ 77505851 h 21600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1599" h="21600">
                <a:moveTo>
                  <a:pt x="20994" y="18385"/>
                </a:moveTo>
                <a:lnTo>
                  <a:pt x="15212" y="12600"/>
                </a:lnTo>
                <a:cubicBezTo>
                  <a:pt x="16003" y="11336"/>
                  <a:pt x="16462" y="9839"/>
                  <a:pt x="16462" y="8239"/>
                </a:cubicBezTo>
                <a:cubicBezTo>
                  <a:pt x="16462" y="3689"/>
                  <a:pt x="12777" y="0"/>
                  <a:pt x="8231" y="0"/>
                </a:cubicBezTo>
                <a:cubicBezTo>
                  <a:pt x="3686" y="0"/>
                  <a:pt x="0" y="3689"/>
                  <a:pt x="0" y="8239"/>
                </a:cubicBezTo>
                <a:cubicBezTo>
                  <a:pt x="0" y="12787"/>
                  <a:pt x="3686" y="16474"/>
                  <a:pt x="8231" y="16474"/>
                </a:cubicBezTo>
                <a:cubicBezTo>
                  <a:pt x="9839" y="16474"/>
                  <a:pt x="11342" y="16011"/>
                  <a:pt x="12611" y="15211"/>
                </a:cubicBezTo>
                <a:lnTo>
                  <a:pt x="18389" y="20993"/>
                </a:lnTo>
                <a:cubicBezTo>
                  <a:pt x="18787" y="21391"/>
                  <a:pt x="19307" y="21600"/>
                  <a:pt x="19824" y="21600"/>
                </a:cubicBezTo>
                <a:cubicBezTo>
                  <a:pt x="19827" y="21600"/>
                  <a:pt x="19829" y="21600"/>
                  <a:pt x="19831" y="21600"/>
                </a:cubicBezTo>
                <a:cubicBezTo>
                  <a:pt x="20281" y="21600"/>
                  <a:pt x="20740" y="21433"/>
                  <a:pt x="21085" y="21090"/>
                </a:cubicBezTo>
                <a:cubicBezTo>
                  <a:pt x="21434" y="20740"/>
                  <a:pt x="21600" y="20278"/>
                  <a:pt x="21599" y="19823"/>
                </a:cubicBezTo>
                <a:cubicBezTo>
                  <a:pt x="21598" y="19304"/>
                  <a:pt x="21391" y="18783"/>
                  <a:pt x="20994" y="18385"/>
                </a:cubicBezTo>
                <a:close/>
                <a:moveTo>
                  <a:pt x="12821" y="8239"/>
                </a:moveTo>
                <a:cubicBezTo>
                  <a:pt x="12817" y="10769"/>
                  <a:pt x="10761" y="12827"/>
                  <a:pt x="8231" y="12832"/>
                </a:cubicBezTo>
                <a:cubicBezTo>
                  <a:pt x="5701" y="12827"/>
                  <a:pt x="3645" y="10769"/>
                  <a:pt x="3641" y="8239"/>
                </a:cubicBezTo>
                <a:cubicBezTo>
                  <a:pt x="3645" y="5707"/>
                  <a:pt x="5701" y="3648"/>
                  <a:pt x="8231" y="3644"/>
                </a:cubicBezTo>
                <a:cubicBezTo>
                  <a:pt x="10761" y="3648"/>
                  <a:pt x="12817" y="5707"/>
                  <a:pt x="12821" y="8239"/>
                </a:cubicBezTo>
                <a:close/>
                <a:moveTo>
                  <a:pt x="12821" y="8239"/>
                </a:moveTo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0" tIns="0" rIns="0" bIns="0"/>
          <a:lstStyle/>
          <a:p>
            <a:endParaRPr lang="en-US" sz="3600" dirty="0">
              <a:latin typeface="Roboto condensed"/>
              <a:cs typeface="Roboto condensed"/>
            </a:endParaRPr>
          </a:p>
        </p:txBody>
      </p:sp>
      <p:sp>
        <p:nvSpPr>
          <p:cNvPr id="100" name="Oval 69"/>
          <p:cNvSpPr/>
          <p:nvPr/>
        </p:nvSpPr>
        <p:spPr>
          <a:xfrm>
            <a:off x="6804777" y="4752273"/>
            <a:ext cx="494916" cy="494916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atin typeface="Roboto condensed"/>
              <a:cs typeface="Roboto condensed"/>
            </a:endParaRPr>
          </a:p>
        </p:txBody>
      </p:sp>
      <p:grpSp>
        <p:nvGrpSpPr>
          <p:cNvPr id="101" name="Group 70"/>
          <p:cNvGrpSpPr/>
          <p:nvPr/>
        </p:nvGrpSpPr>
        <p:grpSpPr>
          <a:xfrm>
            <a:off x="7370616" y="4567857"/>
            <a:ext cx="4274015" cy="580507"/>
            <a:chOff x="1376362" y="1322611"/>
            <a:chExt cx="2338246" cy="430854"/>
          </a:xfrm>
        </p:grpSpPr>
        <p:sp>
          <p:nvSpPr>
            <p:cNvPr id="102" name="TextBox 76"/>
            <p:cNvSpPr txBox="1"/>
            <p:nvPr/>
          </p:nvSpPr>
          <p:spPr>
            <a:xfrm>
              <a:off x="1376362" y="1322611"/>
              <a:ext cx="1610461" cy="32437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6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Others</a:t>
              </a:r>
              <a:endParaRPr lang="en-US" sz="16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103" name="TextBox 77"/>
            <p:cNvSpPr txBox="1"/>
            <p:nvPr/>
          </p:nvSpPr>
          <p:spPr>
            <a:xfrm>
              <a:off x="1376363" y="1535359"/>
              <a:ext cx="2338245" cy="218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Audio Manager, Input Manager, Ragdoll</a:t>
              </a:r>
              <a:endParaRPr 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grpSp>
        <p:nvGrpSpPr>
          <p:cNvPr id="104" name="Group 447"/>
          <p:cNvGrpSpPr>
            <a:grpSpLocks/>
          </p:cNvGrpSpPr>
          <p:nvPr/>
        </p:nvGrpSpPr>
        <p:grpSpPr bwMode="auto">
          <a:xfrm>
            <a:off x="6951209" y="4904235"/>
            <a:ext cx="215336" cy="215336"/>
            <a:chOff x="0" y="0"/>
            <a:chExt cx="575" cy="575"/>
          </a:xfrm>
          <a:solidFill>
            <a:schemeClr val="bg1"/>
          </a:solidFill>
        </p:grpSpPr>
        <p:sp>
          <p:nvSpPr>
            <p:cNvPr id="105" name="AutoShape 443"/>
            <p:cNvSpPr>
              <a:spLocks/>
            </p:cNvSpPr>
            <p:nvPr/>
          </p:nvSpPr>
          <p:spPr bwMode="auto">
            <a:xfrm>
              <a:off x="0" y="296"/>
              <a:ext cx="279" cy="27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1600" h="21600">
                  <a:moveTo>
                    <a:pt x="16948" y="3429"/>
                  </a:moveTo>
                  <a:lnTo>
                    <a:pt x="9450" y="10928"/>
                  </a:lnTo>
                  <a:lnTo>
                    <a:pt x="8117" y="9596"/>
                  </a:lnTo>
                  <a:lnTo>
                    <a:pt x="15616" y="2098"/>
                  </a:lnTo>
                  <a:lnTo>
                    <a:pt x="13520" y="0"/>
                  </a:lnTo>
                  <a:lnTo>
                    <a:pt x="3894" y="9626"/>
                  </a:lnTo>
                  <a:lnTo>
                    <a:pt x="3890" y="9626"/>
                  </a:lnTo>
                  <a:lnTo>
                    <a:pt x="3890" y="9630"/>
                  </a:lnTo>
                  <a:lnTo>
                    <a:pt x="3889" y="9630"/>
                  </a:lnTo>
                  <a:lnTo>
                    <a:pt x="3890" y="9630"/>
                  </a:lnTo>
                  <a:lnTo>
                    <a:pt x="0" y="21600"/>
                  </a:lnTo>
                  <a:lnTo>
                    <a:pt x="11971" y="17712"/>
                  </a:lnTo>
                  <a:lnTo>
                    <a:pt x="11972" y="17712"/>
                  </a:lnTo>
                  <a:lnTo>
                    <a:pt x="11975" y="17711"/>
                  </a:lnTo>
                  <a:lnTo>
                    <a:pt x="11975" y="17709"/>
                  </a:lnTo>
                  <a:lnTo>
                    <a:pt x="21600" y="8083"/>
                  </a:lnTo>
                  <a:lnTo>
                    <a:pt x="16948" y="3429"/>
                  </a:lnTo>
                  <a:close/>
                  <a:moveTo>
                    <a:pt x="16948" y="34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106" name="AutoShape 444"/>
            <p:cNvSpPr>
              <a:spLocks/>
            </p:cNvSpPr>
            <p:nvPr/>
          </p:nvSpPr>
          <p:spPr bwMode="auto">
            <a:xfrm>
              <a:off x="296" y="104"/>
              <a:ext cx="176" cy="17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3324" y="12115"/>
                  </a:moveTo>
                  <a:lnTo>
                    <a:pt x="8825" y="6614"/>
                  </a:lnTo>
                  <a:lnTo>
                    <a:pt x="10935" y="8723"/>
                  </a:lnTo>
                  <a:lnTo>
                    <a:pt x="5434" y="14225"/>
                  </a:lnTo>
                  <a:lnTo>
                    <a:pt x="12808" y="21600"/>
                  </a:lnTo>
                  <a:lnTo>
                    <a:pt x="21600" y="12807"/>
                  </a:lnTo>
                  <a:lnTo>
                    <a:pt x="8790" y="0"/>
                  </a:lnTo>
                  <a:lnTo>
                    <a:pt x="0" y="8791"/>
                  </a:lnTo>
                  <a:lnTo>
                    <a:pt x="3324" y="12115"/>
                  </a:lnTo>
                  <a:close/>
                  <a:moveTo>
                    <a:pt x="3324" y="121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107" name="AutoShape 445"/>
            <p:cNvSpPr>
              <a:spLocks/>
            </p:cNvSpPr>
            <p:nvPr/>
          </p:nvSpPr>
          <p:spPr bwMode="auto">
            <a:xfrm>
              <a:off x="400" y="0"/>
              <a:ext cx="173" cy="17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8576"/>
                  </a:moveTo>
                  <a:lnTo>
                    <a:pt x="8573" y="0"/>
                  </a:lnTo>
                  <a:lnTo>
                    <a:pt x="21600" y="13024"/>
                  </a:lnTo>
                  <a:lnTo>
                    <a:pt x="13027" y="21600"/>
                  </a:lnTo>
                  <a:lnTo>
                    <a:pt x="0" y="8576"/>
                  </a:lnTo>
                  <a:close/>
                  <a:moveTo>
                    <a:pt x="0" y="857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  <p:sp>
          <p:nvSpPr>
            <p:cNvPr id="108" name="AutoShape 446"/>
            <p:cNvSpPr>
              <a:spLocks/>
            </p:cNvSpPr>
            <p:nvPr/>
          </p:nvSpPr>
          <p:spPr bwMode="auto">
            <a:xfrm>
              <a:off x="0" y="0"/>
              <a:ext cx="575" cy="57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w 21600"/>
                <a:gd name="T37" fmla="*/ 0 h 21600"/>
                <a:gd name="T38" fmla="*/ 0 w 21600"/>
                <a:gd name="T39" fmla="*/ 0 h 21600"/>
                <a:gd name="T40" fmla="*/ 0 w 21600"/>
                <a:gd name="T41" fmla="*/ 0 h 21600"/>
                <a:gd name="T42" fmla="*/ 0 w 21600"/>
                <a:gd name="T43" fmla="*/ 0 h 21600"/>
                <a:gd name="T44" fmla="*/ 0 w 21600"/>
                <a:gd name="T45" fmla="*/ 0 h 21600"/>
                <a:gd name="T46" fmla="*/ 0 w 21600"/>
                <a:gd name="T47" fmla="*/ 0 h 21600"/>
                <a:gd name="T48" fmla="*/ 0 w 21600"/>
                <a:gd name="T49" fmla="*/ 0 h 21600"/>
                <a:gd name="T50" fmla="*/ 0 w 21600"/>
                <a:gd name="T51" fmla="*/ 0 h 2160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21600" h="21600">
                  <a:moveTo>
                    <a:pt x="16712" y="12177"/>
                  </a:moveTo>
                  <a:cubicBezTo>
                    <a:pt x="16247" y="12177"/>
                    <a:pt x="15748" y="12329"/>
                    <a:pt x="15257" y="12582"/>
                  </a:cubicBezTo>
                  <a:lnTo>
                    <a:pt x="9013" y="6331"/>
                  </a:lnTo>
                  <a:cubicBezTo>
                    <a:pt x="9263" y="5840"/>
                    <a:pt x="9413" y="5346"/>
                    <a:pt x="9413" y="4893"/>
                  </a:cubicBezTo>
                  <a:cubicBezTo>
                    <a:pt x="9413" y="2407"/>
                    <a:pt x="7052" y="0"/>
                    <a:pt x="4571" y="0"/>
                  </a:cubicBezTo>
                  <a:cubicBezTo>
                    <a:pt x="4555" y="0"/>
                    <a:pt x="4540" y="0"/>
                    <a:pt x="4525" y="0"/>
                  </a:cubicBezTo>
                  <a:cubicBezTo>
                    <a:pt x="4515" y="0"/>
                    <a:pt x="4233" y="287"/>
                    <a:pt x="4079" y="441"/>
                  </a:cubicBezTo>
                  <a:cubicBezTo>
                    <a:pt x="6081" y="2445"/>
                    <a:pt x="5916" y="2120"/>
                    <a:pt x="5916" y="3349"/>
                  </a:cubicBezTo>
                  <a:cubicBezTo>
                    <a:pt x="5916" y="4347"/>
                    <a:pt x="4320" y="5922"/>
                    <a:pt x="3346" y="5922"/>
                  </a:cubicBezTo>
                  <a:cubicBezTo>
                    <a:pt x="3132" y="5922"/>
                    <a:pt x="2966" y="5928"/>
                    <a:pt x="2828" y="5928"/>
                  </a:cubicBezTo>
                  <a:cubicBezTo>
                    <a:pt x="2150" y="5928"/>
                    <a:pt x="2140" y="5784"/>
                    <a:pt x="441" y="4083"/>
                  </a:cubicBezTo>
                  <a:cubicBezTo>
                    <a:pt x="282" y="4242"/>
                    <a:pt x="0" y="4520"/>
                    <a:pt x="0" y="4529"/>
                  </a:cubicBezTo>
                  <a:cubicBezTo>
                    <a:pt x="31" y="7031"/>
                    <a:pt x="2390" y="9422"/>
                    <a:pt x="4888" y="9422"/>
                  </a:cubicBezTo>
                  <a:cubicBezTo>
                    <a:pt x="5341" y="9422"/>
                    <a:pt x="5824" y="9278"/>
                    <a:pt x="6302" y="9038"/>
                  </a:cubicBezTo>
                  <a:lnTo>
                    <a:pt x="12567" y="15310"/>
                  </a:lnTo>
                  <a:cubicBezTo>
                    <a:pt x="12329" y="15787"/>
                    <a:pt x="12187" y="16267"/>
                    <a:pt x="12187" y="16706"/>
                  </a:cubicBezTo>
                  <a:cubicBezTo>
                    <a:pt x="12187" y="19193"/>
                    <a:pt x="14548" y="21600"/>
                    <a:pt x="17030" y="21600"/>
                  </a:cubicBezTo>
                  <a:cubicBezTo>
                    <a:pt x="17045" y="21600"/>
                    <a:pt x="17060" y="21600"/>
                    <a:pt x="17075" y="21600"/>
                  </a:cubicBezTo>
                  <a:cubicBezTo>
                    <a:pt x="17085" y="21600"/>
                    <a:pt x="17367" y="21313"/>
                    <a:pt x="17521" y="21159"/>
                  </a:cubicBezTo>
                  <a:cubicBezTo>
                    <a:pt x="15519" y="19155"/>
                    <a:pt x="15684" y="19480"/>
                    <a:pt x="15684" y="18251"/>
                  </a:cubicBezTo>
                  <a:cubicBezTo>
                    <a:pt x="15684" y="17253"/>
                    <a:pt x="17280" y="15678"/>
                    <a:pt x="18254" y="15678"/>
                  </a:cubicBezTo>
                  <a:cubicBezTo>
                    <a:pt x="18467" y="15678"/>
                    <a:pt x="18633" y="15672"/>
                    <a:pt x="18771" y="15672"/>
                  </a:cubicBezTo>
                  <a:cubicBezTo>
                    <a:pt x="19449" y="15672"/>
                    <a:pt x="19460" y="15816"/>
                    <a:pt x="21159" y="17517"/>
                  </a:cubicBezTo>
                  <a:cubicBezTo>
                    <a:pt x="21318" y="17358"/>
                    <a:pt x="21599" y="17080"/>
                    <a:pt x="21600" y="17071"/>
                  </a:cubicBezTo>
                  <a:cubicBezTo>
                    <a:pt x="21570" y="14569"/>
                    <a:pt x="19210" y="12177"/>
                    <a:pt x="16712" y="12177"/>
                  </a:cubicBezTo>
                  <a:close/>
                  <a:moveTo>
                    <a:pt x="16712" y="1217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3600" dirty="0">
                <a:latin typeface="Roboto condensed"/>
                <a:cs typeface="Roboto condensed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5863905" y="1404616"/>
            <a:ext cx="0" cy="43287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17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15" y="1684396"/>
            <a:ext cx="11896725" cy="4848225"/>
          </a:xfrm>
          <a:prstGeom prst="rect">
            <a:avLst/>
          </a:prstGeom>
        </p:spPr>
      </p:pic>
      <p:sp>
        <p:nvSpPr>
          <p:cNvPr id="3" name="文本框 55"/>
          <p:cNvSpPr>
            <a:spLocks noChangeArrowheads="1"/>
          </p:cNvSpPr>
          <p:nvPr/>
        </p:nvSpPr>
        <p:spPr bwMode="auto">
          <a:xfrm>
            <a:off x="2817868" y="229126"/>
            <a:ext cx="7433478" cy="1040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44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From Unity Assets Store</a:t>
            </a:r>
            <a:endParaRPr lang="en-US" altLang="zh-CN" sz="44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4659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椭圆 51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椭圆 52"/>
          <p:cNvSpPr>
            <a:spLocks noChangeArrowheads="1"/>
          </p:cNvSpPr>
          <p:nvPr/>
        </p:nvSpPr>
        <p:spPr bwMode="auto">
          <a:xfrm>
            <a:off x="3870325" y="5586413"/>
            <a:ext cx="923925" cy="923925"/>
          </a:xfrm>
          <a:prstGeom prst="ellipse">
            <a:avLst/>
          </a:prstGeom>
          <a:solidFill>
            <a:srgbClr val="2F2637">
              <a:alpha val="54118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椭圆 53"/>
          <p:cNvSpPr>
            <a:spLocks noChangeArrowheads="1"/>
          </p:cNvSpPr>
          <p:nvPr/>
        </p:nvSpPr>
        <p:spPr bwMode="auto">
          <a:xfrm>
            <a:off x="3432175" y="1146175"/>
            <a:ext cx="631825" cy="631825"/>
          </a:xfrm>
          <a:prstGeom prst="ellipse">
            <a:avLst/>
          </a:prstGeom>
          <a:solidFill>
            <a:srgbClr val="D0EAEB">
              <a:alpha val="74118"/>
            </a:srgbClr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文本框 54"/>
          <p:cNvSpPr>
            <a:spLocks noChangeArrowheads="1"/>
          </p:cNvSpPr>
          <p:nvPr/>
        </p:nvSpPr>
        <p:spPr bwMode="auto">
          <a:xfrm>
            <a:off x="6459811" y="3672954"/>
            <a:ext cx="4307923" cy="6053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Bonus &amp; Traps &amp; Malus</a:t>
            </a:r>
            <a:endParaRPr lang="en-US" altLang="zh-CN" sz="28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12" name="直接连接符 56"/>
          <p:cNvSpPr>
            <a:spLocks noChangeShapeType="1"/>
          </p:cNvSpPr>
          <p:nvPr/>
        </p:nvSpPr>
        <p:spPr bwMode="auto">
          <a:xfrm rot="5400000">
            <a:off x="8612981" y="2478882"/>
            <a:ext cx="1587" cy="3600450"/>
          </a:xfrm>
          <a:prstGeom prst="line">
            <a:avLst/>
          </a:prstGeom>
          <a:noFill/>
          <a:ln w="127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" name="椭圆 58"/>
          <p:cNvSpPr>
            <a:spLocks noChangeArrowheads="1"/>
          </p:cNvSpPr>
          <p:nvPr/>
        </p:nvSpPr>
        <p:spPr bwMode="auto"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4" name="组合 59"/>
          <p:cNvGrpSpPr>
            <a:grpSpLocks/>
          </p:cNvGrpSpPr>
          <p:nvPr/>
        </p:nvGrpSpPr>
        <p:grpSpPr bwMode="auto"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115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16" name="任意多边形 61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17" name="椭圆 14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椭圆 15"/>
          <p:cNvSpPr>
            <a:spLocks noChangeArrowheads="1"/>
          </p:cNvSpPr>
          <p:nvPr/>
        </p:nvSpPr>
        <p:spPr bwMode="auto"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9" name="文本框 57"/>
          <p:cNvSpPr>
            <a:spLocks noChangeArrowheads="1"/>
          </p:cNvSpPr>
          <p:nvPr/>
        </p:nvSpPr>
        <p:spPr bwMode="auto">
          <a:xfrm>
            <a:off x="1971675" y="2668588"/>
            <a:ext cx="18478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3800" b="1" dirty="0" smtClean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06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727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526" y="958835"/>
            <a:ext cx="1257300" cy="14001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586" y="958835"/>
            <a:ext cx="1381125" cy="14763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734" y="958835"/>
            <a:ext cx="1352550" cy="14287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0307" y="949310"/>
            <a:ext cx="1400175" cy="14097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5593" y="4460672"/>
            <a:ext cx="1362075" cy="1409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1814" y="4250947"/>
            <a:ext cx="1295400" cy="15430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844" y="4231897"/>
            <a:ext cx="135255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78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椭圆 51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椭圆 52"/>
          <p:cNvSpPr>
            <a:spLocks noChangeArrowheads="1"/>
          </p:cNvSpPr>
          <p:nvPr/>
        </p:nvSpPr>
        <p:spPr bwMode="auto">
          <a:xfrm>
            <a:off x="3870325" y="5586413"/>
            <a:ext cx="923925" cy="923925"/>
          </a:xfrm>
          <a:prstGeom prst="ellipse">
            <a:avLst/>
          </a:prstGeom>
          <a:solidFill>
            <a:srgbClr val="2F2637">
              <a:alpha val="54118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椭圆 53"/>
          <p:cNvSpPr>
            <a:spLocks noChangeArrowheads="1"/>
          </p:cNvSpPr>
          <p:nvPr/>
        </p:nvSpPr>
        <p:spPr bwMode="auto">
          <a:xfrm>
            <a:off x="3432175" y="1146175"/>
            <a:ext cx="631825" cy="631825"/>
          </a:xfrm>
          <a:prstGeom prst="ellipse">
            <a:avLst/>
          </a:prstGeom>
          <a:solidFill>
            <a:srgbClr val="D0EAEB">
              <a:alpha val="74118"/>
            </a:srgbClr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文本框 54"/>
          <p:cNvSpPr>
            <a:spLocks noChangeArrowheads="1"/>
          </p:cNvSpPr>
          <p:nvPr/>
        </p:nvSpPr>
        <p:spPr bwMode="auto">
          <a:xfrm>
            <a:off x="6543701" y="3018375"/>
            <a:ext cx="4307923" cy="120860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Roboto condensed"/>
                <a:cs typeface="Roboto condensed"/>
              </a:rPr>
              <a:t>Version Control &amp; </a:t>
            </a:r>
          </a:p>
          <a:p>
            <a:pPr>
              <a:lnSpc>
                <a:spcPct val="14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Roboto condensed"/>
                <a:cs typeface="Roboto condensed"/>
              </a:rPr>
              <a:t>Release &amp; Cooperation</a:t>
            </a:r>
          </a:p>
        </p:txBody>
      </p:sp>
      <p:sp>
        <p:nvSpPr>
          <p:cNvPr id="112" name="直接连接符 56"/>
          <p:cNvSpPr>
            <a:spLocks noChangeShapeType="1"/>
          </p:cNvSpPr>
          <p:nvPr/>
        </p:nvSpPr>
        <p:spPr bwMode="auto">
          <a:xfrm rot="5400000">
            <a:off x="8612981" y="2478882"/>
            <a:ext cx="1587" cy="3600450"/>
          </a:xfrm>
          <a:prstGeom prst="line">
            <a:avLst/>
          </a:prstGeom>
          <a:noFill/>
          <a:ln w="127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" name="椭圆 58"/>
          <p:cNvSpPr>
            <a:spLocks noChangeArrowheads="1"/>
          </p:cNvSpPr>
          <p:nvPr/>
        </p:nvSpPr>
        <p:spPr bwMode="auto"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4" name="组合 59"/>
          <p:cNvGrpSpPr>
            <a:grpSpLocks/>
          </p:cNvGrpSpPr>
          <p:nvPr/>
        </p:nvGrpSpPr>
        <p:grpSpPr bwMode="auto"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115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16" name="任意多边形 61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17" name="椭圆 14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椭圆 15"/>
          <p:cNvSpPr>
            <a:spLocks noChangeArrowheads="1"/>
          </p:cNvSpPr>
          <p:nvPr/>
        </p:nvSpPr>
        <p:spPr bwMode="auto"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9" name="文本框 57"/>
          <p:cNvSpPr>
            <a:spLocks noChangeArrowheads="1"/>
          </p:cNvSpPr>
          <p:nvPr/>
        </p:nvSpPr>
        <p:spPr bwMode="auto">
          <a:xfrm>
            <a:off x="1971675" y="2668588"/>
            <a:ext cx="18478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3800" b="1" dirty="0" smtClean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07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847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55"/>
          <p:cNvSpPr>
            <a:spLocks noChangeArrowheads="1"/>
          </p:cNvSpPr>
          <p:nvPr/>
        </p:nvSpPr>
        <p:spPr bwMode="auto">
          <a:xfrm>
            <a:off x="4487278" y="2561655"/>
            <a:ext cx="3555156" cy="15581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8000" dirty="0" err="1" smtClean="0">
                <a:solidFill>
                  <a:schemeClr val="bg1"/>
                </a:solidFill>
                <a:latin typeface="Roboto condensed"/>
                <a:cs typeface="Roboto condensed"/>
              </a:rPr>
              <a:t>Github</a:t>
            </a:r>
            <a:endParaRPr lang="en-US" altLang="zh-CN" sz="80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5" name="文本框 55"/>
          <p:cNvSpPr>
            <a:spLocks noChangeArrowheads="1"/>
          </p:cNvSpPr>
          <p:nvPr/>
        </p:nvSpPr>
        <p:spPr bwMode="auto">
          <a:xfrm>
            <a:off x="3054158" y="4463333"/>
            <a:ext cx="6274399" cy="8252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40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A team with two members</a:t>
            </a:r>
            <a:endParaRPr lang="en-US" altLang="zh-CN" sz="40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80149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椭圆 51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椭圆 52"/>
          <p:cNvSpPr>
            <a:spLocks noChangeArrowheads="1"/>
          </p:cNvSpPr>
          <p:nvPr/>
        </p:nvSpPr>
        <p:spPr bwMode="auto">
          <a:xfrm>
            <a:off x="3870325" y="5586413"/>
            <a:ext cx="923925" cy="923925"/>
          </a:xfrm>
          <a:prstGeom prst="ellipse">
            <a:avLst/>
          </a:prstGeom>
          <a:solidFill>
            <a:srgbClr val="2F2637">
              <a:alpha val="54118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椭圆 53"/>
          <p:cNvSpPr>
            <a:spLocks noChangeArrowheads="1"/>
          </p:cNvSpPr>
          <p:nvPr/>
        </p:nvSpPr>
        <p:spPr bwMode="auto">
          <a:xfrm>
            <a:off x="3432175" y="1146175"/>
            <a:ext cx="631825" cy="631825"/>
          </a:xfrm>
          <a:prstGeom prst="ellipse">
            <a:avLst/>
          </a:prstGeom>
          <a:solidFill>
            <a:srgbClr val="D0EAEB">
              <a:alpha val="74118"/>
            </a:srgbClr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文本框 54"/>
          <p:cNvSpPr>
            <a:spLocks noChangeArrowheads="1"/>
          </p:cNvSpPr>
          <p:nvPr/>
        </p:nvSpPr>
        <p:spPr bwMode="auto">
          <a:xfrm>
            <a:off x="7879881" y="3428875"/>
            <a:ext cx="1467785" cy="6955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Others</a:t>
            </a:r>
            <a:endParaRPr lang="en-US" altLang="zh-CN" sz="28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12" name="直接连接符 56"/>
          <p:cNvSpPr>
            <a:spLocks noChangeShapeType="1"/>
          </p:cNvSpPr>
          <p:nvPr/>
        </p:nvSpPr>
        <p:spPr bwMode="auto">
          <a:xfrm rot="5400000">
            <a:off x="8612981" y="2478882"/>
            <a:ext cx="1587" cy="3600450"/>
          </a:xfrm>
          <a:prstGeom prst="line">
            <a:avLst/>
          </a:prstGeom>
          <a:noFill/>
          <a:ln w="127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" name="椭圆 58"/>
          <p:cNvSpPr>
            <a:spLocks noChangeArrowheads="1"/>
          </p:cNvSpPr>
          <p:nvPr/>
        </p:nvSpPr>
        <p:spPr bwMode="auto"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4" name="组合 59"/>
          <p:cNvGrpSpPr>
            <a:grpSpLocks/>
          </p:cNvGrpSpPr>
          <p:nvPr/>
        </p:nvGrpSpPr>
        <p:grpSpPr bwMode="auto"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115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16" name="任意多边形 61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17" name="椭圆 14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椭圆 15"/>
          <p:cNvSpPr>
            <a:spLocks noChangeArrowheads="1"/>
          </p:cNvSpPr>
          <p:nvPr/>
        </p:nvSpPr>
        <p:spPr bwMode="auto"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9" name="文本框 57"/>
          <p:cNvSpPr>
            <a:spLocks noChangeArrowheads="1"/>
          </p:cNvSpPr>
          <p:nvPr/>
        </p:nvSpPr>
        <p:spPr bwMode="auto">
          <a:xfrm>
            <a:off x="1971675" y="2668588"/>
            <a:ext cx="18478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3800" b="1" dirty="0" smtClean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08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14" name="文本框 55"/>
          <p:cNvSpPr>
            <a:spLocks noChangeArrowheads="1"/>
          </p:cNvSpPr>
          <p:nvPr/>
        </p:nvSpPr>
        <p:spPr bwMode="auto">
          <a:xfrm>
            <a:off x="7329488" y="4459951"/>
            <a:ext cx="2836311" cy="11264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SFX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Input Manger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Bugs</a:t>
            </a:r>
            <a:endParaRPr lang="en-US" altLang="zh-CN" sz="1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7523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268745"/>
              </p:ext>
            </p:extLst>
          </p:nvPr>
        </p:nvGraphicFramePr>
        <p:xfrm>
          <a:off x="2459838" y="1684401"/>
          <a:ext cx="7774730" cy="38979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774730"/>
              </a:tblGrid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BGM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Place Bomb SFX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Bomb Blast SFX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Pickup Bonus SFX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Pickup trap/malus SFX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Hurt SFX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402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897422"/>
              </p:ext>
            </p:extLst>
          </p:nvPr>
        </p:nvGraphicFramePr>
        <p:xfrm>
          <a:off x="2468227" y="2162574"/>
          <a:ext cx="7774730" cy="25986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87365"/>
                <a:gridCol w="3887365"/>
              </a:tblGrid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Audio Manager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Manage play/stop</a:t>
                      </a:r>
                      <a:r>
                        <a:rPr lang="en-US" altLang="zh-CN" sz="2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of SFX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Input Manager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Process user input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UI Manager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Process UI Event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Game Manager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Process inner game event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5839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741665"/>
              </p:ext>
            </p:extLst>
          </p:nvPr>
        </p:nvGraphicFramePr>
        <p:xfrm>
          <a:off x="2006833" y="1818625"/>
          <a:ext cx="9628697" cy="39493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87365"/>
                <a:gridCol w="5741332"/>
              </a:tblGrid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AI</a:t>
                      </a:r>
                      <a:r>
                        <a:rPr lang="en-US" altLang="zh-CN" sz="2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</a:t>
                      </a:r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movement stability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AI</a:t>
                      </a:r>
                      <a:r>
                        <a:rPr lang="en-US" altLang="zh-CN" sz="2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movement is not stable, sometime flash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Lost</a:t>
                      </a:r>
                      <a:r>
                        <a:rPr lang="en-US" altLang="zh-CN" sz="2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level map data when build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Maybe copy data file when build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FSM problem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This </a:t>
                      </a:r>
                      <a:r>
                        <a:rPr lang="en-US" altLang="zh-CN" sz="2000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fsm</a:t>
                      </a:r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is not</a:t>
                      </a:r>
                      <a:r>
                        <a:rPr lang="en-US" altLang="zh-CN" sz="2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a good design, which bring some troubles. So we’d better design a better </a:t>
                      </a:r>
                      <a:r>
                        <a:rPr lang="en-US" altLang="zh-CN" sz="2000" baseline="0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fsm</a:t>
                      </a:r>
                      <a:r>
                        <a:rPr lang="en-US" altLang="zh-CN" sz="2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.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Need a smarter AI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With</a:t>
                      </a:r>
                      <a:r>
                        <a:rPr lang="en-US" altLang="zh-CN" sz="2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a better </a:t>
                      </a:r>
                      <a:r>
                        <a:rPr lang="en-US" altLang="zh-CN" sz="2000" baseline="0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fsm</a:t>
                      </a:r>
                      <a:r>
                        <a:rPr lang="en-US" altLang="zh-CN" sz="2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, AI will </a:t>
                      </a:r>
                      <a:r>
                        <a:rPr lang="en-US" altLang="zh-CN" sz="2000" baseline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be smarter, maybe.</a:t>
                      </a:r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  <a:tr h="64966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>
                        <a:alpha val="38039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3" name="文本框 55"/>
          <p:cNvSpPr>
            <a:spLocks noChangeArrowheads="1"/>
          </p:cNvSpPr>
          <p:nvPr/>
        </p:nvSpPr>
        <p:spPr bwMode="auto">
          <a:xfrm>
            <a:off x="1207182" y="0"/>
            <a:ext cx="3555156" cy="13015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6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Bugs</a:t>
            </a:r>
            <a:endParaRPr lang="en-US" altLang="zh-CN" sz="6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13315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55"/>
          <p:cNvSpPr>
            <a:spLocks noChangeArrowheads="1"/>
          </p:cNvSpPr>
          <p:nvPr/>
        </p:nvSpPr>
        <p:spPr bwMode="auto">
          <a:xfrm>
            <a:off x="3019204" y="1420752"/>
            <a:ext cx="7089529" cy="35394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sz="80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Thanks For Watching!</a:t>
            </a:r>
            <a:endParaRPr lang="en-US" altLang="zh-CN" sz="80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03462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椭圆 51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椭圆 52"/>
          <p:cNvSpPr>
            <a:spLocks noChangeArrowheads="1"/>
          </p:cNvSpPr>
          <p:nvPr/>
        </p:nvSpPr>
        <p:spPr bwMode="auto">
          <a:xfrm>
            <a:off x="3870325" y="5586413"/>
            <a:ext cx="923925" cy="923925"/>
          </a:xfrm>
          <a:prstGeom prst="ellipse">
            <a:avLst/>
          </a:prstGeom>
          <a:solidFill>
            <a:srgbClr val="2F2637">
              <a:alpha val="54118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椭圆 53"/>
          <p:cNvSpPr>
            <a:spLocks noChangeArrowheads="1"/>
          </p:cNvSpPr>
          <p:nvPr/>
        </p:nvSpPr>
        <p:spPr bwMode="auto">
          <a:xfrm>
            <a:off x="3432175" y="1146175"/>
            <a:ext cx="631825" cy="631825"/>
          </a:xfrm>
          <a:prstGeom prst="ellipse">
            <a:avLst/>
          </a:prstGeom>
          <a:solidFill>
            <a:srgbClr val="D0EAEB">
              <a:alpha val="74118"/>
            </a:srgbClr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文本框 54"/>
          <p:cNvSpPr>
            <a:spLocks noChangeArrowheads="1"/>
          </p:cNvSpPr>
          <p:nvPr/>
        </p:nvSpPr>
        <p:spPr bwMode="auto">
          <a:xfrm>
            <a:off x="7075938" y="3610192"/>
            <a:ext cx="3075672" cy="6053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latin typeface="Roboto condensed"/>
                <a:cs typeface="Roboto condensed"/>
              </a:rPr>
              <a:t>Project</a:t>
            </a:r>
            <a:r>
              <a:rPr lang="en-US" altLang="zh-CN" b="1" dirty="0" smtClean="0">
                <a:solidFill>
                  <a:schemeClr val="bg1"/>
                </a:solidFill>
                <a:latin typeface="Roboto condensed"/>
                <a:cs typeface="Roboto condensed"/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  <a:latin typeface="Roboto condensed"/>
                <a:cs typeface="Roboto condensed"/>
              </a:rPr>
              <a:t>Overview</a:t>
            </a:r>
            <a:endParaRPr lang="en-US" altLang="zh-CN" b="1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11" name="文本框 55"/>
          <p:cNvSpPr>
            <a:spLocks noChangeArrowheads="1"/>
          </p:cNvSpPr>
          <p:nvPr/>
        </p:nvSpPr>
        <p:spPr bwMode="auto">
          <a:xfrm>
            <a:off x="6149975" y="4102986"/>
            <a:ext cx="4887712" cy="6832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          </a:t>
            </a:r>
            <a:endParaRPr lang="zh-CN" altLang="en-US" sz="1600" dirty="0">
              <a:solidFill>
                <a:schemeClr val="bg1"/>
              </a:solidFill>
              <a:latin typeface="Roboto condensed"/>
              <a:cs typeface="Roboto condensed"/>
              <a:sym typeface="华文宋体" panose="02010600040101010101" pitchFamily="2" charset="-122"/>
            </a:endParaRPr>
          </a:p>
          <a:p>
            <a:pPr algn="ctr"/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Overall hierarchy of the game</a:t>
            </a:r>
          </a:p>
        </p:txBody>
      </p:sp>
      <p:sp>
        <p:nvSpPr>
          <p:cNvPr id="112" name="直接连接符 56"/>
          <p:cNvSpPr>
            <a:spLocks noChangeShapeType="1"/>
          </p:cNvSpPr>
          <p:nvPr/>
        </p:nvSpPr>
        <p:spPr bwMode="auto">
          <a:xfrm rot="5400000">
            <a:off x="8612981" y="2478882"/>
            <a:ext cx="1587" cy="3600450"/>
          </a:xfrm>
          <a:prstGeom prst="line">
            <a:avLst/>
          </a:prstGeom>
          <a:noFill/>
          <a:ln w="127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" name="椭圆 58"/>
          <p:cNvSpPr>
            <a:spLocks noChangeArrowheads="1"/>
          </p:cNvSpPr>
          <p:nvPr/>
        </p:nvSpPr>
        <p:spPr bwMode="auto"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4" name="组合 59"/>
          <p:cNvGrpSpPr>
            <a:grpSpLocks/>
          </p:cNvGrpSpPr>
          <p:nvPr/>
        </p:nvGrpSpPr>
        <p:grpSpPr bwMode="auto"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115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16" name="任意多边形 61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17" name="椭圆 14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椭圆 15"/>
          <p:cNvSpPr>
            <a:spLocks noChangeArrowheads="1"/>
          </p:cNvSpPr>
          <p:nvPr/>
        </p:nvSpPr>
        <p:spPr bwMode="auto"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9" name="文本框 57"/>
          <p:cNvSpPr>
            <a:spLocks noChangeArrowheads="1"/>
          </p:cNvSpPr>
          <p:nvPr/>
        </p:nvSpPr>
        <p:spPr bwMode="auto">
          <a:xfrm>
            <a:off x="1971675" y="2668588"/>
            <a:ext cx="18478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3800" b="1" dirty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01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248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2088859" y="578021"/>
            <a:ext cx="7414688" cy="5882671"/>
            <a:chOff x="2449586" y="519298"/>
            <a:chExt cx="7414688" cy="5882671"/>
          </a:xfrm>
        </p:grpSpPr>
        <p:sp>
          <p:nvSpPr>
            <p:cNvPr id="2" name="剪去单角的矩形 1"/>
            <p:cNvSpPr/>
            <p:nvPr/>
          </p:nvSpPr>
          <p:spPr>
            <a:xfrm>
              <a:off x="2449586" y="2820100"/>
              <a:ext cx="1333849" cy="630342"/>
            </a:xfrm>
            <a:prstGeom prst="snip1Rect">
              <a:avLst/>
            </a:prstGeom>
            <a:solidFill>
              <a:srgbClr val="CC00CC">
                <a:alpha val="80000"/>
              </a:srgbClr>
            </a:solidFill>
            <a:ln w="3175">
              <a:solidFill>
                <a:srgbClr val="D0EA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Start</a:t>
              </a:r>
            </a:p>
            <a:p>
              <a:pPr algn="ctr"/>
              <a:r>
                <a:rPr lang="en-US" altLang="zh-CN" dirty="0" smtClean="0"/>
                <a:t>Scene</a:t>
              </a:r>
              <a:endParaRPr lang="zh-CN" altLang="en-US" dirty="0"/>
            </a:p>
          </p:txBody>
        </p:sp>
        <p:sp>
          <p:nvSpPr>
            <p:cNvPr id="16" name="剪去单角的矩形 15"/>
            <p:cNvSpPr/>
            <p:nvPr/>
          </p:nvSpPr>
          <p:spPr>
            <a:xfrm>
              <a:off x="5351371" y="1402361"/>
              <a:ext cx="1333849" cy="630342"/>
            </a:xfrm>
            <a:prstGeom prst="snip1Rect">
              <a:avLst/>
            </a:prstGeom>
            <a:solidFill>
              <a:srgbClr val="CC00CC">
                <a:alpha val="80000"/>
              </a:srgbClr>
            </a:solidFill>
            <a:ln w="3175">
              <a:solidFill>
                <a:srgbClr val="D0EA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Choose</a:t>
              </a:r>
            </a:p>
            <a:p>
              <a:pPr algn="ctr"/>
              <a:r>
                <a:rPr lang="en-US" altLang="zh-CN" dirty="0"/>
                <a:t>Scene</a:t>
              </a:r>
              <a:endParaRPr lang="zh-CN" altLang="en-US" dirty="0"/>
            </a:p>
          </p:txBody>
        </p:sp>
        <p:sp>
          <p:nvSpPr>
            <p:cNvPr id="17" name="剪去单角的矩形 16"/>
            <p:cNvSpPr/>
            <p:nvPr/>
          </p:nvSpPr>
          <p:spPr>
            <a:xfrm>
              <a:off x="5351368" y="2820100"/>
              <a:ext cx="1333849" cy="630342"/>
            </a:xfrm>
            <a:prstGeom prst="snip1Rect">
              <a:avLst/>
            </a:prstGeom>
            <a:solidFill>
              <a:srgbClr val="CC00CC">
                <a:alpha val="80000"/>
              </a:srgbClr>
            </a:solidFill>
            <a:ln w="3175">
              <a:solidFill>
                <a:srgbClr val="D0EA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err="1"/>
                <a:t>EditMap</a:t>
              </a:r>
              <a:endParaRPr lang="en-US" altLang="zh-CN" dirty="0"/>
            </a:p>
            <a:p>
              <a:pPr algn="ctr"/>
              <a:r>
                <a:rPr lang="en-US" altLang="zh-CN" dirty="0"/>
                <a:t>Scene</a:t>
              </a:r>
              <a:endParaRPr lang="zh-CN" altLang="en-US" dirty="0"/>
            </a:p>
          </p:txBody>
        </p:sp>
        <p:sp>
          <p:nvSpPr>
            <p:cNvPr id="18" name="剪去单角的矩形 17"/>
            <p:cNvSpPr/>
            <p:nvPr/>
          </p:nvSpPr>
          <p:spPr>
            <a:xfrm>
              <a:off x="5351369" y="4237839"/>
              <a:ext cx="1333849" cy="630342"/>
            </a:xfrm>
            <a:prstGeom prst="snip1Rect">
              <a:avLst/>
            </a:prstGeom>
            <a:solidFill>
              <a:srgbClr val="CC00CC">
                <a:alpha val="80000"/>
              </a:srgbClr>
            </a:solidFill>
            <a:ln w="3175">
              <a:solidFill>
                <a:srgbClr val="D0EA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Settings</a:t>
              </a:r>
              <a:endParaRPr lang="zh-CN" altLang="en-US" dirty="0"/>
            </a:p>
          </p:txBody>
        </p:sp>
        <p:cxnSp>
          <p:nvCxnSpPr>
            <p:cNvPr id="10" name="直接箭头连接符 9"/>
            <p:cNvCxnSpPr>
              <a:stCxn id="2" idx="0"/>
              <a:endCxn id="16" idx="2"/>
            </p:cNvCxnSpPr>
            <p:nvPr/>
          </p:nvCxnSpPr>
          <p:spPr>
            <a:xfrm flipV="1">
              <a:off x="3783435" y="1717532"/>
              <a:ext cx="1567936" cy="141773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>
              <a:stCxn id="2" idx="0"/>
              <a:endCxn id="17" idx="2"/>
            </p:cNvCxnSpPr>
            <p:nvPr/>
          </p:nvCxnSpPr>
          <p:spPr>
            <a:xfrm>
              <a:off x="3783435" y="3135271"/>
              <a:ext cx="1567933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/>
            <p:cNvCxnSpPr>
              <a:stCxn id="2" idx="0"/>
              <a:endCxn id="18" idx="2"/>
            </p:cNvCxnSpPr>
            <p:nvPr/>
          </p:nvCxnSpPr>
          <p:spPr>
            <a:xfrm>
              <a:off x="3783435" y="3135271"/>
              <a:ext cx="1567934" cy="141773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剪去单角的矩形 30"/>
            <p:cNvSpPr/>
            <p:nvPr/>
          </p:nvSpPr>
          <p:spPr>
            <a:xfrm>
              <a:off x="8305101" y="2820100"/>
              <a:ext cx="1333849" cy="630342"/>
            </a:xfrm>
            <a:prstGeom prst="snip1Rect">
              <a:avLst/>
            </a:prstGeom>
            <a:solidFill>
              <a:srgbClr val="CC00CC">
                <a:alpha val="80000"/>
              </a:srgbClr>
            </a:solidFill>
            <a:ln w="3175">
              <a:solidFill>
                <a:srgbClr val="D0EA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Game</a:t>
              </a:r>
            </a:p>
            <a:p>
              <a:pPr algn="ctr"/>
              <a:r>
                <a:rPr lang="en-US" altLang="zh-CN" dirty="0"/>
                <a:t>Scene</a:t>
              </a:r>
              <a:endParaRPr lang="zh-CN" altLang="en-US" dirty="0"/>
            </a:p>
          </p:txBody>
        </p:sp>
        <p:cxnSp>
          <p:nvCxnSpPr>
            <p:cNvPr id="21" name="直接箭头连接符 20"/>
            <p:cNvCxnSpPr>
              <a:stCxn id="16" idx="0"/>
              <a:endCxn id="31" idx="2"/>
            </p:cNvCxnSpPr>
            <p:nvPr/>
          </p:nvCxnSpPr>
          <p:spPr>
            <a:xfrm>
              <a:off x="6685220" y="1717532"/>
              <a:ext cx="1619881" cy="14177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肘形连接符 22"/>
            <p:cNvCxnSpPr>
              <a:stCxn id="31" idx="0"/>
              <a:endCxn id="2" idx="3"/>
            </p:cNvCxnSpPr>
            <p:nvPr/>
          </p:nvCxnSpPr>
          <p:spPr>
            <a:xfrm flipH="1" flipV="1">
              <a:off x="3116511" y="2820100"/>
              <a:ext cx="6522439" cy="315171"/>
            </a:xfrm>
            <a:prstGeom prst="bentConnector4">
              <a:avLst>
                <a:gd name="adj1" fmla="val -9807"/>
                <a:gd name="adj2" fmla="val 72617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剪去单角的矩形 41"/>
            <p:cNvSpPr/>
            <p:nvPr/>
          </p:nvSpPr>
          <p:spPr>
            <a:xfrm>
              <a:off x="5351368" y="5771627"/>
              <a:ext cx="1333849" cy="630342"/>
            </a:xfrm>
            <a:prstGeom prst="snip1Rect">
              <a:avLst/>
            </a:prstGeom>
            <a:solidFill>
              <a:srgbClr val="CC00CC">
                <a:alpha val="80000"/>
              </a:srgbClr>
            </a:solidFill>
            <a:ln w="3175">
              <a:solidFill>
                <a:srgbClr val="D0EA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Exit</a:t>
              </a:r>
              <a:endParaRPr lang="zh-CN" altLang="en-US" dirty="0"/>
            </a:p>
          </p:txBody>
        </p:sp>
        <p:cxnSp>
          <p:nvCxnSpPr>
            <p:cNvPr id="29" name="直接箭头连接符 28"/>
            <p:cNvCxnSpPr>
              <a:stCxn id="2" idx="0"/>
              <a:endCxn id="42" idx="2"/>
            </p:cNvCxnSpPr>
            <p:nvPr/>
          </p:nvCxnSpPr>
          <p:spPr>
            <a:xfrm>
              <a:off x="3783435" y="3135271"/>
              <a:ext cx="1567933" cy="29515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肘形连接符 32"/>
            <p:cNvCxnSpPr>
              <a:stCxn id="31" idx="3"/>
              <a:endCxn id="31" idx="1"/>
            </p:cNvCxnSpPr>
            <p:nvPr/>
          </p:nvCxnSpPr>
          <p:spPr>
            <a:xfrm rot="16200000" flipH="1">
              <a:off x="8656855" y="3135271"/>
              <a:ext cx="630342" cy="12700"/>
            </a:xfrm>
            <a:prstGeom prst="bentConnector5">
              <a:avLst>
                <a:gd name="adj1" fmla="val -36266"/>
                <a:gd name="adj2" fmla="val 8174315"/>
                <a:gd name="adj3" fmla="val 13626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文本框 34"/>
            <p:cNvSpPr txBox="1"/>
            <p:nvPr/>
          </p:nvSpPr>
          <p:spPr>
            <a:xfrm>
              <a:off x="3596324" y="2182491"/>
              <a:ext cx="2230098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Choose map data and game mode</a:t>
              </a:r>
              <a:endParaRPr lang="zh-CN" alt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4027677" y="2847758"/>
              <a:ext cx="1242648" cy="2938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100" dirty="0" err="1">
                  <a:solidFill>
                    <a:schemeClr val="bg1"/>
                  </a:solidFill>
                  <a:latin typeface="Roboto condensed"/>
                  <a:cs typeface="Roboto condensed"/>
                </a:rPr>
                <a:t>Create&amp;Edit</a:t>
              </a:r>
              <a:r>
                <a:rPr lang="en-US" altLang="zh-CN" sz="1100" dirty="0">
                  <a:solidFill>
                    <a:schemeClr val="bg1"/>
                  </a:solidFill>
                  <a:latin typeface="Roboto condensed"/>
                  <a:cs typeface="Roboto condensed"/>
                </a:rPr>
                <a:t> Map</a:t>
              </a:r>
              <a:endParaRPr lang="zh-CN" alt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4323446" y="3771272"/>
              <a:ext cx="1242648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Set music &amp; SFX</a:t>
              </a:r>
              <a:endParaRPr lang="zh-CN" alt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4477976" y="4721524"/>
              <a:ext cx="466794" cy="2938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Exit</a:t>
              </a:r>
              <a:endParaRPr lang="zh-CN" alt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6563306" y="2247590"/>
              <a:ext cx="2089033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Create Scene and start game</a:t>
              </a:r>
              <a:endParaRPr lang="zh-CN" alt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9185883" y="2347151"/>
              <a:ext cx="678391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Restart</a:t>
              </a:r>
              <a:endParaRPr lang="zh-CN" alt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5686204" y="519298"/>
              <a:ext cx="1595309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altLang="zh-CN" sz="1100" dirty="0" smtClean="0">
                  <a:solidFill>
                    <a:schemeClr val="bg1"/>
                  </a:solidFill>
                  <a:latin typeface="Roboto condensed"/>
                  <a:cs typeface="Roboto condensed"/>
                </a:rPr>
                <a:t>Return to menu scene</a:t>
              </a:r>
              <a:endParaRPr lang="zh-CN" altLang="en-US" sz="1100" dirty="0">
                <a:solidFill>
                  <a:schemeClr val="bg1"/>
                </a:solidFill>
                <a:latin typeface="Roboto condensed"/>
                <a:cs typeface="Roboto condensed"/>
              </a:endParaRPr>
            </a:p>
          </p:txBody>
        </p:sp>
      </p:grpSp>
      <p:sp>
        <p:nvSpPr>
          <p:cNvPr id="46" name="流程图: 终止 45"/>
          <p:cNvSpPr/>
          <p:nvPr/>
        </p:nvSpPr>
        <p:spPr>
          <a:xfrm>
            <a:off x="6585950" y="1181665"/>
            <a:ext cx="1635130" cy="336959"/>
          </a:xfrm>
          <a:prstGeom prst="flowChartTerminator">
            <a:avLst/>
          </a:prstGeom>
          <a:solidFill>
            <a:srgbClr val="00B050"/>
          </a:soli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err="1"/>
              <a:t>ChooseManager</a:t>
            </a:r>
            <a:endParaRPr lang="zh-CN" altLang="en-US" sz="1400" dirty="0"/>
          </a:p>
        </p:txBody>
      </p:sp>
      <p:sp>
        <p:nvSpPr>
          <p:cNvPr id="66" name="流程图: 终止 65"/>
          <p:cNvSpPr/>
          <p:nvPr/>
        </p:nvSpPr>
        <p:spPr>
          <a:xfrm>
            <a:off x="5988883" y="3680954"/>
            <a:ext cx="1635130" cy="336959"/>
          </a:xfrm>
          <a:prstGeom prst="flowChartTerminator">
            <a:avLst/>
          </a:prstGeom>
          <a:solidFill>
            <a:srgbClr val="00B050"/>
          </a:soli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err="1" smtClean="0"/>
              <a:t>CreateManager</a:t>
            </a:r>
            <a:endParaRPr lang="zh-CN" altLang="en-US" sz="1400" dirty="0"/>
          </a:p>
        </p:txBody>
      </p:sp>
      <p:sp>
        <p:nvSpPr>
          <p:cNvPr id="67" name="流程图: 终止 66"/>
          <p:cNvSpPr/>
          <p:nvPr/>
        </p:nvSpPr>
        <p:spPr>
          <a:xfrm>
            <a:off x="8685982" y="4224632"/>
            <a:ext cx="1635130" cy="336959"/>
          </a:xfrm>
          <a:prstGeom prst="flowChartTerminator">
            <a:avLst/>
          </a:prstGeom>
          <a:solidFill>
            <a:srgbClr val="00B050"/>
          </a:soli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err="1"/>
              <a:t>GameManager</a:t>
            </a:r>
            <a:endParaRPr lang="zh-CN" altLang="en-US" sz="1400" dirty="0"/>
          </a:p>
        </p:txBody>
      </p:sp>
      <p:cxnSp>
        <p:nvCxnSpPr>
          <p:cNvPr id="48" name="直接箭头连接符 47"/>
          <p:cNvCxnSpPr>
            <a:stCxn id="46" idx="1"/>
            <a:endCxn id="16" idx="0"/>
          </p:cNvCxnSpPr>
          <p:nvPr/>
        </p:nvCxnSpPr>
        <p:spPr>
          <a:xfrm flipH="1">
            <a:off x="6324493" y="1350145"/>
            <a:ext cx="261457" cy="42611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66" idx="0"/>
            <a:endCxn id="17" idx="0"/>
          </p:cNvCxnSpPr>
          <p:nvPr/>
        </p:nvCxnSpPr>
        <p:spPr>
          <a:xfrm flipH="1" flipV="1">
            <a:off x="6324490" y="3193994"/>
            <a:ext cx="481958" cy="48696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67" idx="0"/>
            <a:endCxn id="31" idx="1"/>
          </p:cNvCxnSpPr>
          <p:nvPr/>
        </p:nvCxnSpPr>
        <p:spPr>
          <a:xfrm flipH="1" flipV="1">
            <a:off x="8611299" y="3509165"/>
            <a:ext cx="892248" cy="71546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99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525146" y="1118695"/>
            <a:ext cx="2869034" cy="4228051"/>
            <a:chOff x="2078819" y="1093528"/>
            <a:chExt cx="2869034" cy="4228051"/>
          </a:xfrm>
        </p:grpSpPr>
        <p:grpSp>
          <p:nvGrpSpPr>
            <p:cNvPr id="6" name="组合 5"/>
            <p:cNvGrpSpPr/>
            <p:nvPr/>
          </p:nvGrpSpPr>
          <p:grpSpPr>
            <a:xfrm>
              <a:off x="2457974" y="1434517"/>
              <a:ext cx="1921079" cy="3193520"/>
              <a:chOff x="2457974" y="1434517"/>
              <a:chExt cx="1921079" cy="3193520"/>
            </a:xfrm>
            <a:noFill/>
          </p:grpSpPr>
          <p:sp>
            <p:nvSpPr>
              <p:cNvPr id="4" name="文本框 3"/>
              <p:cNvSpPr txBox="1"/>
              <p:nvPr/>
            </p:nvSpPr>
            <p:spPr>
              <a:xfrm>
                <a:off x="2457974" y="1434517"/>
                <a:ext cx="1473160" cy="3693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err="1" smtClean="0">
                    <a:solidFill>
                      <a:schemeClr val="bg1">
                        <a:lumMod val="95000"/>
                      </a:schemeClr>
                    </a:solidFill>
                  </a:rPr>
                  <a:t>GameManger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5" name="文本框 4"/>
              <p:cNvSpPr txBox="1"/>
              <p:nvPr/>
            </p:nvSpPr>
            <p:spPr>
              <a:xfrm>
                <a:off x="2718033" y="2155971"/>
                <a:ext cx="1661020" cy="369332"/>
              </a:xfrm>
              <a:prstGeom prst="rect">
                <a:avLst/>
              </a:pr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>
                    <a:solidFill>
                      <a:schemeClr val="bg1">
                        <a:lumMod val="95000"/>
                      </a:schemeClr>
                    </a:solidFill>
                  </a:rPr>
                  <a:t>GameManager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2718033" y="2838222"/>
                <a:ext cx="1661020" cy="369332"/>
              </a:xfrm>
              <a:prstGeom prst="rect">
                <a:avLst/>
              </a:pr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>
                    <a:solidFill>
                      <a:schemeClr val="bg1">
                        <a:lumMod val="95000"/>
                      </a:schemeClr>
                    </a:solidFill>
                  </a:rPr>
                  <a:t>AudioManager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2718033" y="3576454"/>
                <a:ext cx="1661020" cy="369332"/>
              </a:xfrm>
              <a:prstGeom prst="rect">
                <a:avLst/>
              </a:pr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>
                    <a:solidFill>
                      <a:schemeClr val="bg1">
                        <a:lumMod val="95000"/>
                      </a:schemeClr>
                    </a:solidFill>
                  </a:rPr>
                  <a:t>InputManager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2682826" y="4258705"/>
                <a:ext cx="1661020" cy="369332"/>
              </a:xfrm>
              <a:prstGeom prst="rect">
                <a:avLst/>
              </a:pr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>
                    <a:solidFill>
                      <a:schemeClr val="bg1">
                        <a:lumMod val="95000"/>
                      </a:schemeClr>
                    </a:solidFill>
                  </a:rPr>
                  <a:t>UIManager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  <p:sp>
          <p:nvSpPr>
            <p:cNvPr id="7" name="矩形 6"/>
            <p:cNvSpPr/>
            <p:nvPr/>
          </p:nvSpPr>
          <p:spPr>
            <a:xfrm>
              <a:off x="2078819" y="1093528"/>
              <a:ext cx="2869034" cy="42280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6082018" y="1048624"/>
            <a:ext cx="4496499" cy="4370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stCxn id="5" idx="3"/>
          </p:cNvCxnSpPr>
          <p:nvPr/>
        </p:nvCxnSpPr>
        <p:spPr>
          <a:xfrm>
            <a:off x="3825380" y="2365804"/>
            <a:ext cx="22566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7004806" y="1459684"/>
            <a:ext cx="2835477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</a:rPr>
              <a:t>Runtime data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004806" y="2181138"/>
            <a:ext cx="2835480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</a:rPr>
              <a:t>Load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</a:rPr>
              <a:t>、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</a:rPr>
              <a:t>Create Scene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004806" y="2961530"/>
            <a:ext cx="2835479" cy="646331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</a:rPr>
              <a:t>Create/destroy bomb/flame/bonus/trap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004806" y="4023224"/>
            <a:ext cx="283547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</a:rPr>
              <a:t>Update Danger map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004804" y="4721256"/>
            <a:ext cx="2835479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</a:rPr>
              <a:t>Check Game Over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31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4234789" y="1908391"/>
            <a:ext cx="2869034" cy="4056181"/>
            <a:chOff x="2078819" y="188648"/>
            <a:chExt cx="2869034" cy="4056181"/>
          </a:xfrm>
        </p:grpSpPr>
        <p:grpSp>
          <p:nvGrpSpPr>
            <p:cNvPr id="18" name="组合 17"/>
            <p:cNvGrpSpPr/>
            <p:nvPr/>
          </p:nvGrpSpPr>
          <p:grpSpPr>
            <a:xfrm>
              <a:off x="2273416" y="373314"/>
              <a:ext cx="2365696" cy="2060789"/>
              <a:chOff x="2273416" y="373314"/>
              <a:chExt cx="2365696" cy="2060789"/>
            </a:xfrm>
            <a:noFill/>
          </p:grpSpPr>
          <p:sp>
            <p:nvSpPr>
              <p:cNvPr id="20" name="文本框 19"/>
              <p:cNvSpPr txBox="1"/>
              <p:nvPr/>
            </p:nvSpPr>
            <p:spPr>
              <a:xfrm>
                <a:off x="2273416" y="373314"/>
                <a:ext cx="1350050" cy="3693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err="1" smtClean="0">
                    <a:solidFill>
                      <a:schemeClr val="bg1">
                        <a:lumMod val="95000"/>
                      </a:schemeClr>
                    </a:solidFill>
                  </a:rPr>
                  <a:t>Bomberman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2558064" y="1231791"/>
                <a:ext cx="2081048" cy="369332"/>
              </a:xfrm>
              <a:prstGeom prst="rect">
                <a:avLst/>
              </a:pr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>
                    <a:solidFill>
                      <a:schemeClr val="bg1">
                        <a:lumMod val="95000"/>
                      </a:schemeClr>
                    </a:solidFill>
                  </a:rPr>
                  <a:t>Bomberman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2558063" y="2064771"/>
                <a:ext cx="2081049" cy="369332"/>
              </a:xfrm>
              <a:prstGeom prst="rect">
                <a:avLst/>
              </a:pr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 smtClean="0">
                    <a:solidFill>
                      <a:schemeClr val="bg1">
                        <a:lumMod val="95000"/>
                      </a:schemeClr>
                    </a:solidFill>
                  </a:rPr>
                  <a:t>BombermanMove</a:t>
                </a:r>
                <a:endParaRPr lang="zh-CN" altLang="en-US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  <p:sp>
          <p:nvSpPr>
            <p:cNvPr id="19" name="矩形 18"/>
            <p:cNvSpPr/>
            <p:nvPr/>
          </p:nvSpPr>
          <p:spPr>
            <a:xfrm>
              <a:off x="2078819" y="188648"/>
              <a:ext cx="2869034" cy="405618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1199627" y="822121"/>
            <a:ext cx="6199464" cy="56457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837189" y="1057013"/>
            <a:ext cx="998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95000"/>
                  </a:schemeClr>
                </a:solidFill>
              </a:rPr>
              <a:t>Player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837189" y="2093057"/>
            <a:ext cx="1661020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</a:rPr>
              <a:t>Player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993161" y="411061"/>
            <a:ext cx="6962862" cy="58303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8531604" y="1908391"/>
            <a:ext cx="1661020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</a:rPr>
              <a:t>NPC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531604" y="2784928"/>
            <a:ext cx="1661020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</a:rPr>
              <a:t>AIController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362114" y="928894"/>
            <a:ext cx="998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95000"/>
                  </a:schemeClr>
                </a:solidFill>
              </a:rPr>
              <a:t>NPC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714033" y="4523179"/>
            <a:ext cx="2081048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</a:rPr>
              <a:t>CharacterController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14033" y="5291305"/>
            <a:ext cx="2081048" cy="3693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</a:rPr>
              <a:t>Animator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74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椭圆 51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椭圆 52"/>
          <p:cNvSpPr>
            <a:spLocks noChangeArrowheads="1"/>
          </p:cNvSpPr>
          <p:nvPr/>
        </p:nvSpPr>
        <p:spPr bwMode="auto">
          <a:xfrm>
            <a:off x="3870325" y="5586413"/>
            <a:ext cx="923925" cy="923925"/>
          </a:xfrm>
          <a:prstGeom prst="ellipse">
            <a:avLst/>
          </a:prstGeom>
          <a:solidFill>
            <a:srgbClr val="2F2637">
              <a:alpha val="54118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椭圆 53"/>
          <p:cNvSpPr>
            <a:spLocks noChangeArrowheads="1"/>
          </p:cNvSpPr>
          <p:nvPr/>
        </p:nvSpPr>
        <p:spPr bwMode="auto">
          <a:xfrm>
            <a:off x="3432175" y="1146175"/>
            <a:ext cx="631825" cy="631825"/>
          </a:xfrm>
          <a:prstGeom prst="ellipse">
            <a:avLst/>
          </a:prstGeom>
          <a:solidFill>
            <a:srgbClr val="D0EAEB">
              <a:alpha val="74118"/>
            </a:srgbClr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文本框 54"/>
          <p:cNvSpPr>
            <a:spLocks noChangeArrowheads="1"/>
          </p:cNvSpPr>
          <p:nvPr/>
        </p:nvSpPr>
        <p:spPr bwMode="auto">
          <a:xfrm>
            <a:off x="7075938" y="3610192"/>
            <a:ext cx="3075672" cy="6053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latin typeface="Roboto condensed"/>
                <a:cs typeface="Roboto condensed"/>
              </a:rPr>
              <a:t>Game Logic</a:t>
            </a:r>
            <a:endParaRPr lang="en-US" altLang="zh-CN" b="1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11" name="文本框 55"/>
          <p:cNvSpPr>
            <a:spLocks noChangeArrowheads="1"/>
          </p:cNvSpPr>
          <p:nvPr/>
        </p:nvSpPr>
        <p:spPr bwMode="auto">
          <a:xfrm>
            <a:off x="7329488" y="4094597"/>
            <a:ext cx="3170194" cy="18158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  <a:sym typeface="华文宋体" panose="02010600040101010101" pitchFamily="2" charset="-122"/>
              </a:rPr>
              <a:t>          </a:t>
            </a:r>
            <a:endParaRPr lang="zh-CN" altLang="en-US" sz="1600" dirty="0">
              <a:solidFill>
                <a:schemeClr val="bg1"/>
              </a:solidFill>
              <a:latin typeface="Roboto condensed"/>
              <a:cs typeface="Roboto condensed"/>
              <a:sym typeface="华文宋体" panose="02010600040101010101" pitchFamily="2" charset="-122"/>
            </a:endParaRPr>
          </a:p>
          <a:p>
            <a:pPr>
              <a:lnSpc>
                <a:spcPct val="14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Collision </a:t>
            </a: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Logic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Bomb </a:t>
            </a: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blast </a:t>
            </a: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logic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Runtime </a:t>
            </a:r>
            <a:r>
              <a:rPr lang="en-US" altLang="zh-CN" sz="1600" dirty="0">
                <a:solidFill>
                  <a:schemeClr val="bg1"/>
                </a:solidFill>
                <a:latin typeface="Roboto condensed"/>
                <a:cs typeface="Roboto condensed"/>
              </a:rPr>
              <a:t>Object </a:t>
            </a: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management</a:t>
            </a:r>
          </a:p>
          <a:p>
            <a:pPr>
              <a:lnSpc>
                <a:spcPct val="14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Roboto condensed"/>
                <a:cs typeface="Roboto condensed"/>
              </a:rPr>
              <a:t>Win/Lose</a:t>
            </a:r>
            <a:endParaRPr lang="en-US" altLang="zh-CN" sz="1600" dirty="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112" name="直接连接符 56"/>
          <p:cNvSpPr>
            <a:spLocks noChangeShapeType="1"/>
          </p:cNvSpPr>
          <p:nvPr/>
        </p:nvSpPr>
        <p:spPr bwMode="auto">
          <a:xfrm rot="5400000">
            <a:off x="8612981" y="2478882"/>
            <a:ext cx="1587" cy="3600450"/>
          </a:xfrm>
          <a:prstGeom prst="line">
            <a:avLst/>
          </a:prstGeom>
          <a:noFill/>
          <a:ln w="127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" name="椭圆 58"/>
          <p:cNvSpPr>
            <a:spLocks noChangeArrowheads="1"/>
          </p:cNvSpPr>
          <p:nvPr/>
        </p:nvSpPr>
        <p:spPr bwMode="auto">
          <a:xfrm>
            <a:off x="5873750" y="1954213"/>
            <a:ext cx="1012825" cy="1012825"/>
          </a:xfrm>
          <a:prstGeom prst="ellipse">
            <a:avLst/>
          </a:prstGeom>
          <a:solidFill>
            <a:srgbClr val="D0EAEB"/>
          </a:solidFill>
          <a:ln w="6350" cap="flat" cmpd="sng">
            <a:solidFill>
              <a:srgbClr val="2F2637">
                <a:alpha val="50000"/>
              </a:srgbClr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4" name="组合 59"/>
          <p:cNvGrpSpPr>
            <a:grpSpLocks/>
          </p:cNvGrpSpPr>
          <p:nvPr/>
        </p:nvGrpSpPr>
        <p:grpSpPr bwMode="auto">
          <a:xfrm>
            <a:off x="6149975" y="2284413"/>
            <a:ext cx="498475" cy="477837"/>
            <a:chOff x="0" y="0"/>
            <a:chExt cx="2438400" cy="2332038"/>
          </a:xfrm>
        </p:grpSpPr>
        <p:sp>
          <p:nvSpPr>
            <p:cNvPr id="115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116" name="任意多边形 61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17" name="椭圆 14"/>
          <p:cNvSpPr>
            <a:spLocks noChangeArrowheads="1"/>
          </p:cNvSpPr>
          <p:nvPr/>
        </p:nvSpPr>
        <p:spPr bwMode="auto">
          <a:xfrm>
            <a:off x="1057275" y="1954213"/>
            <a:ext cx="3635375" cy="3635375"/>
          </a:xfrm>
          <a:prstGeom prst="ellipse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椭圆 15"/>
          <p:cNvSpPr>
            <a:spLocks noChangeArrowheads="1"/>
          </p:cNvSpPr>
          <p:nvPr/>
        </p:nvSpPr>
        <p:spPr bwMode="auto">
          <a:xfrm>
            <a:off x="1233488" y="212725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D0EAE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9" name="文本框 57"/>
          <p:cNvSpPr>
            <a:spLocks noChangeArrowheads="1"/>
          </p:cNvSpPr>
          <p:nvPr/>
        </p:nvSpPr>
        <p:spPr bwMode="auto">
          <a:xfrm>
            <a:off x="1971675" y="2668588"/>
            <a:ext cx="18478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3800" b="1" dirty="0" smtClean="0">
                <a:solidFill>
                  <a:srgbClr val="FDFDFD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02</a:t>
            </a:r>
            <a:endParaRPr lang="zh-CN" altLang="en-US" sz="13800" b="1" dirty="0">
              <a:solidFill>
                <a:srgbClr val="FDFDFD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315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2021747" y="5159229"/>
            <a:ext cx="8137321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321" y="3449159"/>
            <a:ext cx="1625397" cy="162539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173" y="3770684"/>
            <a:ext cx="1219200" cy="12192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344775" y="3364487"/>
            <a:ext cx="1512450" cy="162539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575" y="3770684"/>
            <a:ext cx="1219200" cy="1219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276" y="3883418"/>
            <a:ext cx="993732" cy="99373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957" y="2101385"/>
            <a:ext cx="1219200" cy="12192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957" y="2069009"/>
            <a:ext cx="521569" cy="521569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575" y="3916400"/>
            <a:ext cx="521569" cy="521569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3666" y="3730336"/>
            <a:ext cx="521569" cy="52156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37352" y="1659612"/>
            <a:ext cx="5514408" cy="466301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346280" y="516493"/>
            <a:ext cx="3096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</a:rPr>
              <a:t>OnTriggerEnter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</a:rPr>
              <a:t>、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</a:rPr>
              <a:t>OnTriggerExit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14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736</Words>
  <Application>Microsoft Office PowerPoint</Application>
  <PresentationFormat>宽屏</PresentationFormat>
  <Paragraphs>389</Paragraphs>
  <Slides>39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50" baseType="lpstr">
      <vt:lpstr>맑은 고딕</vt:lpstr>
      <vt:lpstr>ＭＳ Ｐゴシック</vt:lpstr>
      <vt:lpstr>Roboto condensed</vt:lpstr>
      <vt:lpstr>方正兰亭黑_GBK</vt:lpstr>
      <vt:lpstr>华文宋体</vt:lpstr>
      <vt:lpstr>宋体</vt:lpstr>
      <vt:lpstr>Arial</vt:lpstr>
      <vt:lpstr>Calibri</vt:lpstr>
      <vt:lpstr>Calibri Light</vt:lpstr>
      <vt:lpstr>Helvetica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NGUI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张涛</cp:lastModifiedBy>
  <cp:revision>34</cp:revision>
  <dcterms:created xsi:type="dcterms:W3CDTF">2016-04-29T07:01:09Z</dcterms:created>
  <dcterms:modified xsi:type="dcterms:W3CDTF">2016-07-08T01:49:28Z</dcterms:modified>
</cp:coreProperties>
</file>

<file path=docProps/thumbnail.jpeg>
</file>